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69" r:id="rId2"/>
    <p:sldId id="308" r:id="rId3"/>
    <p:sldId id="312" r:id="rId4"/>
    <p:sldId id="304" r:id="rId5"/>
    <p:sldId id="311" r:id="rId6"/>
    <p:sldId id="319" r:id="rId7"/>
    <p:sldId id="320" r:id="rId8"/>
    <p:sldId id="318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CA8092-D98C-4448-A4C5-8EEC099AB288}">
          <p14:sldIdLst>
            <p14:sldId id="269"/>
            <p14:sldId id="308"/>
            <p14:sldId id="312"/>
            <p14:sldId id="304"/>
            <p14:sldId id="311"/>
            <p14:sldId id="319"/>
            <p14:sldId id="320"/>
            <p14:sldId id="318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3" autoAdjust="0"/>
    <p:restoredTop sz="97143" autoAdjust="0"/>
  </p:normalViewPr>
  <p:slideViewPr>
    <p:cSldViewPr>
      <p:cViewPr>
        <p:scale>
          <a:sx n="150" d="100"/>
          <a:sy n="150" d="100"/>
        </p:scale>
        <p:origin x="738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.png"/><Relationship Id="rId1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2276475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340768"/>
            <a:ext cx="6093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№ 00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VERBI DI MOVIMENTO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899731"/>
            <a:ext cx="8707631" cy="118076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547665" y="899731"/>
            <a:ext cx="7200800" cy="118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ДВИЖЕНИЯ ПОДРАЗДЕЛЯЮТСЯ НА ДВЕ КАТЕГОРИИ: </a:t>
            </a:r>
            <a:endParaRPr lang="en-US" sz="105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228600" indent="-228600">
              <a:buAutoNum type="arabicParenR"/>
            </a:pP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ДВИЖЕНИЯ «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ЦЕЛЕНАПРАВЛЕНЫЕ»; </a:t>
            </a:r>
            <a:endParaRPr lang="en-US" sz="105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228600" indent="-228600">
              <a:buAutoNum type="arabicParenR"/>
            </a:pP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ДВИЖЕНИЯ «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НЕЦЕЛЕНАПРАВЛЕННЫЕ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ЭТИ ГЛАГОЛЫ ИСПОЛЬЗУЮТСЯ В КОНСТРУКЦИЯХ С РАЗНЫМИ ТИПАМИ ПРЕДЛОГОВ И ВЕДУТ СЕБЯ ПО-РАЗНОМУ В ХОДЕ ИХ СПРЯЖЕНИЯ В СЛОЖНЫХ ВРЕМЕНАХ. ТАКИМ ОБРАЗОМ, МЫ ДОЛЖНЫ УМЕТЬ ИХ УЗНАВАТЬ.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3" y="968277"/>
            <a:ext cx="1080121" cy="1043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92422" y="188640"/>
            <a:ext cx="7553741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latin typeface="Comic Sans MS" pitchFamily="66" charset="0"/>
              </a:rPr>
              <a:t>VERBI DI MOVIMENTO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ДВИЖЕНИЯ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307" y1="40435" x2="59307" y2="40435"/>
                        <a14:foregroundMark x1="11688" y1="6957" x2="11688" y2="6957"/>
                        <a14:foregroundMark x1="12121" y1="20870" x2="12121" y2="20870"/>
                        <a14:foregroundMark x1="12987" y1="16957" x2="12987" y2="16957"/>
                        <a14:foregroundMark x1="3896" y1="14783" x2="3896" y2="14783"/>
                        <a14:foregroundMark x1="3030" y1="11304" x2="3030" y2="11304"/>
                        <a14:foregroundMark x1="2597" y1="20000" x2="2597" y2="20000"/>
                        <a14:foregroundMark x1="24242" y1="11739" x2="24242" y2="11739"/>
                        <a14:foregroundMark x1="30736" y1="20435" x2="30736" y2="20435"/>
                        <a14:foregroundMark x1="43290" y1="93913" x2="43290" y2="93913"/>
                        <a14:foregroundMark x1="88312" y1="86957" x2="88312" y2="86957"/>
                        <a14:foregroundMark x1="95671" y1="81304" x2="95671" y2="81304"/>
                        <a14:foregroundMark x1="96970" y1="78696" x2="96970" y2="78696"/>
                        <a14:foregroundMark x1="17316" y1="63913" x2="17316" y2="63913"/>
                        <a14:foregroundMark x1="19048" y1="66087" x2="19048" y2="66087"/>
                        <a14:foregroundMark x1="75758" y1="91304" x2="75758" y2="91304"/>
                        <a14:foregroundMark x1="67965" y1="93913" x2="67965" y2="93913"/>
                        <a14:backgroundMark x1="67965" y1="93913" x2="67965" y2="9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772">
            <a:off x="241172" y="2804229"/>
            <a:ext cx="1067496" cy="10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1891"/>
            <a:ext cx="2304256" cy="11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34">
            <a:off x="5756299" y="3298154"/>
            <a:ext cx="1571880" cy="5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56" b="100000" l="9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0" y="3415853"/>
            <a:ext cx="91104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1"/>
          <p:cNvSpPr txBox="1">
            <a:spLocks/>
          </p:cNvSpPr>
          <p:nvPr/>
        </p:nvSpPr>
        <p:spPr>
          <a:xfrm>
            <a:off x="365379" y="2198057"/>
            <a:ext cx="3931297" cy="438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ДВИЖЕНИЯ С ОПРЕДЕЛЕННЫМ НАПРАВЛЕНИЕМ (ЦЕЛЕНАПРАВЛЕННЫЕ)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2220" y="4797152"/>
            <a:ext cx="4104456" cy="1296144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330897" y="4883942"/>
            <a:ext cx="3881063" cy="1209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100" b="1" dirty="0" smtClean="0">
                <a:latin typeface="Comic Sans MS" pitchFamily="66" charset="0"/>
              </a:rPr>
              <a:t>ANDARE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ИДТИ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EXAT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100" b="1" dirty="0">
                <a:latin typeface="Comic Sans MS" pitchFamily="66" charset="0"/>
              </a:rPr>
              <a:t>VENIRE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ПРИХОДИТЬ , ПРИЕЗЖАТЬ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100" b="1" dirty="0">
                <a:latin typeface="Comic Sans MS" pitchFamily="66" charset="0"/>
              </a:rPr>
              <a:t>TORNARE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ВОЗВРАЩАТЬСЯ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60451" y="4804543"/>
            <a:ext cx="4104456" cy="1288753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4971728" y="4918059"/>
            <a:ext cx="3881063" cy="1103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b="1" dirty="0" smtClean="0">
                <a:latin typeface="Comic Sans MS" pitchFamily="66" charset="0"/>
              </a:rPr>
              <a:t>CAMMINARE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ХОДИТЬ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b="1" dirty="0" smtClean="0">
                <a:latin typeface="Comic Sans MS" pitchFamily="66" charset="0"/>
              </a:rPr>
              <a:t>PASSEGGIARE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ГУЛЯТЬ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b="1" dirty="0" smtClean="0">
                <a:latin typeface="Comic Sans MS" pitchFamily="66" charset="0"/>
              </a:rPr>
              <a:t>VIAGGIARE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ПУТЕШЕСТВОВАТЬ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179512" y="3935102"/>
            <a:ext cx="4117164" cy="779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ОТВЕЧАЮТ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ВОПРОСЫ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824CB"/>
                </a:solidFill>
                <a:latin typeface="Comic Sans MS" pitchFamily="66" charset="0"/>
              </a:rPr>
              <a:t>«КУДА?»</a:t>
            </a:r>
            <a:r>
              <a:rPr lang="en-US" sz="2400" b="1" dirty="0" smtClean="0">
                <a:solidFill>
                  <a:srgbClr val="F824CB"/>
                </a:solidFill>
                <a:latin typeface="Comic Sans MS" pitchFamily="66" charset="0"/>
              </a:rPr>
              <a:t>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или</a:t>
            </a:r>
            <a:r>
              <a:rPr lang="ru-RU" sz="2400" b="1" dirty="0" smtClean="0">
                <a:solidFill>
                  <a:srgbClr val="F824CB"/>
                </a:solidFill>
                <a:latin typeface="Comic Sans MS" pitchFamily="66" charset="0"/>
              </a:rPr>
              <a:t> «</a:t>
            </a:r>
            <a:r>
              <a:rPr lang="ru-RU" sz="2400" b="1" dirty="0">
                <a:solidFill>
                  <a:srgbClr val="F824CB"/>
                </a:solidFill>
                <a:latin typeface="Comic Sans MS" pitchFamily="66" charset="0"/>
              </a:rPr>
              <a:t>ОТКУДА?» </a:t>
            </a:r>
            <a:endParaRPr lang="ru-RU" sz="2400" b="1" dirty="0" smtClean="0">
              <a:solidFill>
                <a:srgbClr val="F824CB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{+</a:t>
            </a:r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ДОМОЙ </a:t>
            </a:r>
            <a:r>
              <a:rPr lang="ru-RU" sz="2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 </a:t>
            </a:r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ИЗ ДОМА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}</a:t>
            </a:r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4745159" y="2198057"/>
            <a:ext cx="3931297" cy="438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ДВИЖЕНИЯ 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БЕЗ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ОПРЕДЕЛЕННОГО НАПРАВЛЕНИЯ (НЕЦЕЛЕНАПРАВЛЕННЫЕ)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4807" y="386104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НЕ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ОТВЕЧАЮТ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 ВОПРОСЫ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b="1" dirty="0">
                <a:solidFill>
                  <a:srgbClr val="F824CB"/>
                </a:solidFill>
                <a:latin typeface="Comic Sans MS" pitchFamily="66" charset="0"/>
              </a:rPr>
              <a:t>«КУДА?»</a:t>
            </a:r>
            <a:r>
              <a:rPr lang="en-US" b="1" dirty="0">
                <a:solidFill>
                  <a:srgbClr val="F824CB"/>
                </a:solidFill>
                <a:latin typeface="Comic Sans MS" pitchFamily="66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или</a:t>
            </a:r>
            <a:r>
              <a:rPr lang="ru-RU" b="1" dirty="0">
                <a:solidFill>
                  <a:srgbClr val="F824CB"/>
                </a:solidFill>
                <a:latin typeface="Comic Sans MS" pitchFamily="66" charset="0"/>
              </a:rPr>
              <a:t> «ОТКУДА?»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{</a:t>
            </a:r>
            <a:r>
              <a:rPr lang="en-US" b="1" strike="sngStrik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ru-RU" b="1" strike="sngStrik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ДОМОЙ + ИЗ ДОМА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}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307" y1="40435" x2="59307" y2="40435"/>
                        <a14:foregroundMark x1="11688" y1="6957" x2="11688" y2="6957"/>
                        <a14:foregroundMark x1="12121" y1="20870" x2="12121" y2="20870"/>
                        <a14:foregroundMark x1="12987" y1="16957" x2="12987" y2="16957"/>
                        <a14:foregroundMark x1="3896" y1="14783" x2="3896" y2="14783"/>
                        <a14:foregroundMark x1="3030" y1="11304" x2="3030" y2="11304"/>
                        <a14:foregroundMark x1="2597" y1="20000" x2="2597" y2="20000"/>
                        <a14:foregroundMark x1="24242" y1="11739" x2="24242" y2="11739"/>
                        <a14:foregroundMark x1="30736" y1="20435" x2="30736" y2="20435"/>
                        <a14:foregroundMark x1="43290" y1="93913" x2="43290" y2="93913"/>
                        <a14:foregroundMark x1="88312" y1="86957" x2="88312" y2="86957"/>
                        <a14:foregroundMark x1="95671" y1="81304" x2="95671" y2="81304"/>
                        <a14:foregroundMark x1="96970" y1="78696" x2="96970" y2="78696"/>
                        <a14:foregroundMark x1="17316" y1="63913" x2="17316" y2="63913"/>
                        <a14:foregroundMark x1="19048" y1="66087" x2="19048" y2="66087"/>
                        <a14:foregroundMark x1="75758" y1="91304" x2="75758" y2="91304"/>
                        <a14:foregroundMark x1="67965" y1="93913" x2="67965" y2="93913"/>
                        <a14:backgroundMark x1="67965" y1="93913" x2="67965" y2="9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1686" flipH="1">
            <a:off x="7103057" y="2745237"/>
            <a:ext cx="1188230" cy="10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8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4713636" y="2460274"/>
            <a:ext cx="4343221" cy="197743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764071"/>
            <a:ext cx="8707631" cy="1512802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1" y="836712"/>
            <a:ext cx="1233028" cy="1191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3" y="2708919"/>
            <a:ext cx="4392488" cy="172878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407088" y="3325209"/>
            <a:ext cx="4053563" cy="101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IO 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VADO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600" b="1" dirty="0" smtClean="0">
                <a:latin typeface="Comic Sans MS" pitchFamily="66" charset="0"/>
              </a:rPr>
              <a:t>NOI ANDIAMO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VAI 		</a:t>
            </a:r>
            <a:r>
              <a:rPr lang="en-US" sz="1600" b="1" dirty="0" smtClean="0">
                <a:latin typeface="Comic Sans MS" pitchFamily="66" charset="0"/>
              </a:rPr>
              <a:t>VOI ANDATE </a:t>
            </a:r>
            <a:r>
              <a:rPr lang="ru-RU" sz="1600" b="1" dirty="0" smtClean="0">
                <a:latin typeface="Comic Sans MS" pitchFamily="66" charset="0"/>
              </a:rPr>
              <a:t> </a:t>
            </a:r>
            <a:endParaRPr lang="en-US" sz="16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LUI/LEI 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VA</a:t>
            </a:r>
            <a:r>
              <a:rPr lang="en-US" sz="1600" b="1" dirty="0" smtClean="0">
                <a:latin typeface="Comic Sans MS" pitchFamily="66" charset="0"/>
              </a:rPr>
              <a:t> 	LORO 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VANNO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288280" y="2815315"/>
            <a:ext cx="4206187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latin typeface="Comic Sans MS" pitchFamily="66" charset="0"/>
              </a:rPr>
              <a:t>ANDARE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ИДТИ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EXAT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Ь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531" y="4514675"/>
            <a:ext cx="4433896" cy="179464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454899" y="5275852"/>
            <a:ext cx="3957943" cy="926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IO VEN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G</a:t>
            </a:r>
            <a:r>
              <a:rPr lang="en-US" sz="1600" b="1" dirty="0" smtClean="0">
                <a:latin typeface="Comic Sans MS" pitchFamily="66" charset="0"/>
              </a:rPr>
              <a:t>O 	NOI VENIAMO 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V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I</a:t>
            </a:r>
            <a:r>
              <a:rPr lang="en-US" sz="1600" b="1" dirty="0" smtClean="0">
                <a:latin typeface="Comic Sans MS" pitchFamily="66" charset="0"/>
              </a:rPr>
              <a:t>ENI 	VOI VENITE 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LUI/LEI V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I</a:t>
            </a:r>
            <a:r>
              <a:rPr lang="en-US" sz="1600" b="1" dirty="0" smtClean="0">
                <a:latin typeface="Comic Sans MS" pitchFamily="66" charset="0"/>
              </a:rPr>
              <a:t>ENE	LORO VEN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G</a:t>
            </a:r>
            <a:r>
              <a:rPr lang="en-US" sz="1600" b="1" dirty="0" smtClean="0">
                <a:latin typeface="Comic Sans MS" pitchFamily="66" charset="0"/>
              </a:rPr>
              <a:t>ONO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257046" y="4762007"/>
            <a:ext cx="4314954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ПРИХОДИТЬ,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ПРИЕЗЖАТЬ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</a:t>
            </a:r>
            <a:r>
              <a:rPr lang="en-US" sz="3000" dirty="0">
                <a:latin typeface="Comic Sans MS" pitchFamily="66" charset="0"/>
              </a:rPr>
              <a:t>VENIRE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206">
            <a:off x="4765283" y="2476272"/>
            <a:ext cx="10567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" b="100000" l="0" r="100000">
                        <a14:backgroundMark x1="44843" y1="92754" x2="44843" y2="92754"/>
                        <a14:backgroundMark x1="10762" y1="95652" x2="10762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98" y="3169930"/>
            <a:ext cx="13589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453" r="100000">
                        <a14:foregroundMark x1="30508" y1="13978" x2="30508" y2="13978"/>
                        <a14:foregroundMark x1="35351" y1="17634" x2="35351" y2="17634"/>
                        <a14:foregroundMark x1="4358" y1="55914" x2="4358" y2="55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998" y="2546373"/>
            <a:ext cx="1303355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право 20"/>
          <p:cNvSpPr/>
          <p:nvPr/>
        </p:nvSpPr>
        <p:spPr>
          <a:xfrm rot="10800000">
            <a:off x="323979" y="4703135"/>
            <a:ext cx="503927" cy="476913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825296" y="2879232"/>
            <a:ext cx="458672" cy="44597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4716016" y="4466606"/>
            <a:ext cx="4343221" cy="197743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453" r="100000">
                        <a14:foregroundMark x1="30508" y1="13978" x2="30508" y2="13978"/>
                        <a14:foregroundMark x1="35351" y1="17634" x2="35351" y2="17634"/>
                        <a14:foregroundMark x1="4358" y1="55914" x2="4358" y2="55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67034"/>
            <a:ext cx="132754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0" b="100000" l="0" r="100000">
                        <a14:backgroundMark x1="44843" y1="92754" x2="44843" y2="92754"/>
                        <a14:backgroundMark x1="10762" y1="95652" x2="10762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5" y="4312979"/>
            <a:ext cx="136815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8708" flipH="1">
            <a:off x="7914638" y="4624714"/>
            <a:ext cx="103046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бъект 1"/>
          <p:cNvSpPr txBox="1">
            <a:spLocks/>
          </p:cNvSpPr>
          <p:nvPr/>
        </p:nvSpPr>
        <p:spPr>
          <a:xfrm>
            <a:off x="1599596" y="836712"/>
            <a:ext cx="7253195" cy="148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ANDARE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VENIRE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ЭТО ГЛАГОЛЫ ДВИЖЕНИЯ, КОТОРЫЕ ЧАЩЕ ВСЕГО ИСПОЛЬЗУЮТСЯ В ИТАЛЬЯНСКОМ ЯЗЫКЕ, ЧТОБЫ УКАЗАТЬ НА ПЕРЕМЕЩЕНИЕ. 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ANDARE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ИСПОЛЬЗУЕТСЯ, КОГДА МЫ ДВИГАЕМСЯ В КОНКРЕТНОМ НАПРАВЛЕНИИ.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VENIRE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МЫ ИСПОЛЬЗУЕМ, ЧТОБЫ ПОКАЗАТЬ ДВИЖЕНИЕ ПО НАПРАВЛЕНИЮ К ЧЕЛОВЕКУ, С КОТОРЫМ МЫ ГОВОРИМ, А ТАКЖЕ ДЛЯ УКАЗАНИЯ ТОЧКИ ОТПРАВЛЕНИЯ. 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PER ESEMPIO: </a:t>
            </a:r>
            <a:r>
              <a:rPr lang="en-US" sz="1100" b="1" dirty="0" smtClean="0">
                <a:latin typeface="Comic Sans MS" pitchFamily="66" charset="0"/>
              </a:rPr>
              <a:t>DA DOVE VIENI?                      VENGO DA MOSCA</a:t>
            </a:r>
            <a:r>
              <a:rPr lang="ru-RU" sz="1100" b="1" dirty="0" smtClean="0">
                <a:latin typeface="Comic Sans MS" pitchFamily="66" charset="0"/>
              </a:rPr>
              <a:t> </a:t>
            </a: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ОТКУДА ТЫ (ИДЕШЬ/ПРИШЕЛ)?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ИЗ МОСКВЫ.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Объект 1"/>
          <p:cNvSpPr txBox="1">
            <a:spLocks/>
          </p:cNvSpPr>
          <p:nvPr/>
        </p:nvSpPr>
        <p:spPr>
          <a:xfrm>
            <a:off x="251030" y="213668"/>
            <a:ext cx="7553741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latin typeface="Comic Sans MS" pitchFamily="66" charset="0"/>
              </a:rPr>
              <a:t>VERBI DI MOVIMENTO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ДВИЖЕНИЯ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042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68952" cy="536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40160" y="116632"/>
            <a:ext cx="8264288" cy="6741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b="1" dirty="0" smtClean="0">
                <a:solidFill>
                  <a:srgbClr val="0070C0"/>
                </a:solidFill>
                <a:latin typeface="Comic Sans MS" pitchFamily="66" charset="0"/>
              </a:rPr>
              <a:t>ALFASCHOOL.ORG</a:t>
            </a:r>
            <a:r>
              <a:rPr lang="en-US" sz="39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ru-RU" sz="39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тел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+79067375098</a:t>
            </a:r>
            <a:endParaRPr lang="ru-RU" sz="39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16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TEST DI CONTROLLO</a:t>
            </a:r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COMPLETA LA FRASI, USANDO I VERBI VENIRE O ANDARE. </a:t>
            </a:r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1. ANDREA, ............................ </a:t>
            </a:r>
            <a:r>
              <a:rPr lang="en-US" sz="1600" dirty="0">
                <a:latin typeface="Comic Sans MS" pitchFamily="66" charset="0"/>
              </a:rPr>
              <a:t>AL CINEMA CON NOI?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2</a:t>
            </a:r>
            <a:r>
              <a:rPr lang="en-US" sz="1600" dirty="0">
                <a:latin typeface="Comic Sans MS" pitchFamily="66" charset="0"/>
              </a:rPr>
              <a:t>. DOMANI LAURA E CLAUDIO ................................ AL MARE.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3</a:t>
            </a:r>
            <a:r>
              <a:rPr lang="en-US" sz="1600" dirty="0">
                <a:latin typeface="Comic Sans MS" pitchFamily="66" charset="0"/>
              </a:rPr>
              <a:t>. STASERA I ROSSI </a:t>
            </a:r>
            <a:r>
              <a:rPr lang="en-US" sz="1600" dirty="0" smtClean="0">
                <a:latin typeface="Comic Sans MS" pitchFamily="66" charset="0"/>
              </a:rPr>
              <a:t>.................................... A </a:t>
            </a:r>
            <a:r>
              <a:rPr lang="en-US" sz="1600" dirty="0">
                <a:latin typeface="Comic Sans MS" pitchFamily="66" charset="0"/>
              </a:rPr>
              <a:t>CENA DA NOI.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4</a:t>
            </a:r>
            <a:r>
              <a:rPr lang="en-US" sz="1600" dirty="0">
                <a:latin typeface="Comic Sans MS" pitchFamily="66" charset="0"/>
              </a:rPr>
              <a:t>. ANDIAMO A BERE UN CAFFÉ. (VOI) ............................... CON NOI?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5</a:t>
            </a:r>
            <a:r>
              <a:rPr lang="en-US" sz="1600" dirty="0">
                <a:latin typeface="Comic Sans MS" pitchFamily="66" charset="0"/>
              </a:rPr>
              <a:t>. </a:t>
            </a:r>
            <a:r>
              <a:rPr lang="en-US" sz="1600" dirty="0" smtClean="0">
                <a:latin typeface="Comic Sans MS" pitchFamily="66" charset="0"/>
              </a:rPr>
              <a:t>IO NON POSSO ............ CON </a:t>
            </a:r>
            <a:r>
              <a:rPr lang="en-US" sz="1600" dirty="0">
                <a:latin typeface="Comic Sans MS" pitchFamily="66" charset="0"/>
              </a:rPr>
              <a:t>TE IN DISCOTECA. </a:t>
            </a:r>
            <a:r>
              <a:rPr lang="en-US" sz="1600" dirty="0" smtClean="0">
                <a:latin typeface="Comic Sans MS" pitchFamily="66" charset="0"/>
              </a:rPr>
              <a:t>IO ................. CON </a:t>
            </a:r>
            <a:r>
              <a:rPr lang="en-US" sz="1600" dirty="0">
                <a:latin typeface="Comic Sans MS" pitchFamily="66" charset="0"/>
              </a:rPr>
              <a:t>MARIO A </a:t>
            </a:r>
            <a:r>
              <a:rPr lang="en-US" sz="1600" dirty="0" smtClean="0">
                <a:latin typeface="Comic Sans MS" pitchFamily="66" charset="0"/>
              </a:rPr>
              <a:t>	TEATRO</a:t>
            </a:r>
            <a:r>
              <a:rPr lang="en-US" sz="1600" dirty="0">
                <a:latin typeface="Comic Sans MS" pitchFamily="66" charset="0"/>
              </a:rPr>
              <a:t>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6</a:t>
            </a:r>
            <a:r>
              <a:rPr lang="en-US" sz="1600" dirty="0">
                <a:latin typeface="Comic Sans MS" pitchFamily="66" charset="0"/>
              </a:rPr>
              <a:t>. RAGAZZI, </a:t>
            </a:r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V</a:t>
            </a:r>
            <a:r>
              <a:rPr lang="en-US" sz="1600" dirty="0" smtClean="0">
                <a:latin typeface="Comic Sans MS" pitchFamily="66" charset="0"/>
              </a:rPr>
              <a:t>OI</a:t>
            </a:r>
            <a:r>
              <a:rPr lang="en-US" sz="1600" dirty="0">
                <a:latin typeface="Comic Sans MS" pitchFamily="66" charset="0"/>
              </a:rPr>
              <a:t>)..................................A GIOCARE A PALLAVOLO?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7</a:t>
            </a:r>
            <a:r>
              <a:rPr lang="en-US" sz="1600" dirty="0">
                <a:latin typeface="Comic Sans MS" pitchFamily="66" charset="0"/>
              </a:rPr>
              <a:t>. DOMANI IO </a:t>
            </a:r>
            <a:r>
              <a:rPr lang="en-US" sz="1600" dirty="0" smtClean="0">
                <a:latin typeface="Comic Sans MS" pitchFamily="66" charset="0"/>
              </a:rPr>
              <a:t>................... ALLA </a:t>
            </a:r>
            <a:r>
              <a:rPr lang="en-US" sz="1600" dirty="0">
                <a:latin typeface="Comic Sans MS" pitchFamily="66" charset="0"/>
              </a:rPr>
              <a:t>FESTA DI MARCO. E TU? </a:t>
            </a:r>
            <a:r>
              <a:rPr lang="en-US" sz="1600" dirty="0" smtClean="0">
                <a:latin typeface="Comic Sans MS" pitchFamily="66" charset="0"/>
              </a:rPr>
              <a:t>.................... </a:t>
            </a:r>
            <a:r>
              <a:rPr lang="en-US" sz="1600" dirty="0">
                <a:latin typeface="Comic Sans MS" pitchFamily="66" charset="0"/>
              </a:rPr>
              <a:t>ANCH’IO </a:t>
            </a:r>
            <a:r>
              <a:rPr lang="en-US" sz="1600" dirty="0" smtClean="0">
                <a:latin typeface="Comic Sans MS" pitchFamily="66" charset="0"/>
              </a:rPr>
              <a:t>ALLA 	FESTA </a:t>
            </a:r>
            <a:r>
              <a:rPr lang="en-US" sz="1600" dirty="0">
                <a:latin typeface="Comic Sans MS" pitchFamily="66" charset="0"/>
              </a:rPr>
              <a:t>DI MARCO!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8. TU </a:t>
            </a:r>
            <a:r>
              <a:rPr lang="en-US" sz="1600" dirty="0">
                <a:latin typeface="Comic Sans MS" pitchFamily="66" charset="0"/>
              </a:rPr>
              <a:t>....................... </a:t>
            </a:r>
            <a:r>
              <a:rPr lang="en-US" sz="1600" dirty="0" smtClean="0">
                <a:latin typeface="Comic Sans MS" pitchFamily="66" charset="0"/>
              </a:rPr>
              <a:t>A </a:t>
            </a:r>
            <a:r>
              <a:rPr lang="en-US" sz="1600" dirty="0">
                <a:latin typeface="Comic Sans MS" pitchFamily="66" charset="0"/>
              </a:rPr>
              <a:t>SCUOLA A PIEDI? SÌ, .........................A PIEDI.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9. RAGAZZE</a:t>
            </a:r>
            <a:r>
              <a:rPr lang="en-US" sz="1600" dirty="0">
                <a:latin typeface="Comic Sans MS" pitchFamily="66" charset="0"/>
              </a:rPr>
              <a:t>, FACCIAMO UNA FESTA DOMANI SERA. ................................. ANCHE VOI?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10</a:t>
            </a:r>
            <a:r>
              <a:rPr lang="en-US" sz="1600" dirty="0">
                <a:latin typeface="Comic Sans MS" pitchFamily="66" charset="0"/>
              </a:rPr>
              <a:t>. MI DISPIACE, GIULIO, MA NON </a:t>
            </a:r>
            <a:r>
              <a:rPr lang="en-US" sz="1600" dirty="0" smtClean="0">
                <a:latin typeface="Comic Sans MS" pitchFamily="66" charset="0"/>
              </a:rPr>
              <a:t>………......... </a:t>
            </a:r>
            <a:r>
              <a:rPr lang="en-US" sz="1600" dirty="0">
                <a:latin typeface="Comic Sans MS" pitchFamily="66" charset="0"/>
              </a:rPr>
              <a:t>DA </a:t>
            </a:r>
            <a:r>
              <a:rPr lang="en-US" sz="1600" dirty="0" smtClean="0">
                <a:latin typeface="Comic Sans MS" pitchFamily="66" charset="0"/>
              </a:rPr>
              <a:t>TE ............................. </a:t>
            </a:r>
            <a:r>
              <a:rPr lang="en-US" sz="1600" dirty="0">
                <a:latin typeface="Comic Sans MS" pitchFamily="66" charset="0"/>
              </a:rPr>
              <a:t>DALLA MIA </a:t>
            </a:r>
            <a:r>
              <a:rPr lang="en-US" sz="1600" dirty="0" smtClean="0">
                <a:latin typeface="Comic Sans MS" pitchFamily="66" charset="0"/>
              </a:rPr>
              <a:t>	AMICA </a:t>
            </a:r>
            <a:r>
              <a:rPr lang="en-US" sz="1600" dirty="0">
                <a:latin typeface="Comic Sans MS" pitchFamily="66" charset="0"/>
              </a:rPr>
              <a:t>CARLA.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11</a:t>
            </a:r>
            <a:r>
              <a:rPr lang="en-US" sz="1600" dirty="0">
                <a:latin typeface="Comic Sans MS" pitchFamily="66" charset="0"/>
              </a:rPr>
              <a:t>. CIAO FRANCESCA, </a:t>
            </a:r>
            <a:r>
              <a:rPr lang="en-US" sz="1600" dirty="0" smtClean="0">
                <a:latin typeface="Comic Sans MS" pitchFamily="66" charset="0"/>
              </a:rPr>
              <a:t>DOVE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................................? </a:t>
            </a:r>
            <a:r>
              <a:rPr lang="en-US" sz="1600" dirty="0">
                <a:latin typeface="Comic Sans MS" pitchFamily="66" charset="0"/>
              </a:rPr>
              <a:t>....................................A CASA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it-IT" sz="1600" dirty="0" smtClean="0">
                <a:latin typeface="Comic Sans MS" pitchFamily="66" charset="0"/>
              </a:rPr>
              <a:t>12. DA DOVE ........................... LA SIG.ra 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ROSSI? SE NON SBAGLIO, ...........................DA 	MILANO.</a:t>
            </a:r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22">
                        <a14:foregroundMark x1="47639" y1="39016" x2="47639" y2="39016"/>
                        <a14:foregroundMark x1="81389" y1="68525" x2="81389" y2="68525"/>
                        <a14:foregroundMark x1="44028" y1="73443" x2="44028" y2="73443"/>
                        <a14:foregroundMark x1="17778" y1="46230" x2="17778" y2="46230"/>
                        <a14:foregroundMark x1="13194" y1="83607" x2="13194" y2="83607"/>
                        <a14:foregroundMark x1="11667" y1="80984" x2="11667" y2="80984"/>
                        <a14:foregroundMark x1="8750" y1="83607" x2="8750" y2="83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11" y="188640"/>
            <a:ext cx="2902997" cy="24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40160" y="116632"/>
            <a:ext cx="8264288" cy="6741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b="1" dirty="0" smtClean="0">
                <a:solidFill>
                  <a:srgbClr val="0070C0"/>
                </a:solidFill>
                <a:latin typeface="Comic Sans MS" pitchFamily="66" charset="0"/>
              </a:rPr>
              <a:t>ALFASCHOOL.ORG</a:t>
            </a:r>
            <a:r>
              <a:rPr lang="en-US" sz="39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ru-RU" sz="39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тел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+79067375098</a:t>
            </a:r>
            <a:endParaRPr lang="ru-RU" sz="39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16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TEST DI CONTROLLO</a:t>
            </a:r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. </a:t>
            </a:r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1. ANDREA, ............................ </a:t>
            </a:r>
            <a:r>
              <a:rPr lang="en-US" sz="1600" dirty="0">
                <a:latin typeface="Comic Sans MS" pitchFamily="66" charset="0"/>
              </a:rPr>
              <a:t>AL CINEMA CON NOI?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2</a:t>
            </a:r>
            <a:r>
              <a:rPr lang="en-US" sz="1600" dirty="0">
                <a:latin typeface="Comic Sans MS" pitchFamily="66" charset="0"/>
              </a:rPr>
              <a:t>. DOMANI LAURA E CLAUDIO ................................ AL MARE.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3</a:t>
            </a:r>
            <a:r>
              <a:rPr lang="en-US" sz="1600" dirty="0">
                <a:latin typeface="Comic Sans MS" pitchFamily="66" charset="0"/>
              </a:rPr>
              <a:t>. STASERA I ROSSI </a:t>
            </a:r>
            <a:r>
              <a:rPr lang="en-US" sz="1600" dirty="0" smtClean="0">
                <a:latin typeface="Comic Sans MS" pitchFamily="66" charset="0"/>
              </a:rPr>
              <a:t>.................................... A </a:t>
            </a:r>
            <a:r>
              <a:rPr lang="en-US" sz="1600" dirty="0">
                <a:latin typeface="Comic Sans MS" pitchFamily="66" charset="0"/>
              </a:rPr>
              <a:t>CENA DA NOI.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4</a:t>
            </a:r>
            <a:r>
              <a:rPr lang="en-US" sz="1600" dirty="0">
                <a:latin typeface="Comic Sans MS" pitchFamily="66" charset="0"/>
              </a:rPr>
              <a:t>. ANDIAMO A BERE UN CAFFÉ. (VOI) ............................... CON NOI?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5</a:t>
            </a:r>
            <a:r>
              <a:rPr lang="en-US" sz="1600" dirty="0">
                <a:latin typeface="Comic Sans MS" pitchFamily="66" charset="0"/>
              </a:rPr>
              <a:t>. </a:t>
            </a:r>
            <a:r>
              <a:rPr lang="en-US" sz="1600" dirty="0" smtClean="0">
                <a:latin typeface="Comic Sans MS" pitchFamily="66" charset="0"/>
              </a:rPr>
              <a:t>IO NON POSSO ............ CON </a:t>
            </a:r>
            <a:r>
              <a:rPr lang="en-US" sz="1600" dirty="0">
                <a:latin typeface="Comic Sans MS" pitchFamily="66" charset="0"/>
              </a:rPr>
              <a:t>TE IN DISCOTECA. </a:t>
            </a:r>
            <a:r>
              <a:rPr lang="en-US" sz="1600" dirty="0" smtClean="0">
                <a:latin typeface="Comic Sans MS" pitchFamily="66" charset="0"/>
              </a:rPr>
              <a:t>IO ................. CON </a:t>
            </a:r>
            <a:r>
              <a:rPr lang="en-US" sz="1600" dirty="0">
                <a:latin typeface="Comic Sans MS" pitchFamily="66" charset="0"/>
              </a:rPr>
              <a:t>MARIO A </a:t>
            </a:r>
            <a:r>
              <a:rPr lang="en-US" sz="1600" dirty="0" smtClean="0">
                <a:latin typeface="Comic Sans MS" pitchFamily="66" charset="0"/>
              </a:rPr>
              <a:t>	TEATRO</a:t>
            </a:r>
            <a:r>
              <a:rPr lang="en-US" sz="1600" dirty="0">
                <a:latin typeface="Comic Sans MS" pitchFamily="66" charset="0"/>
              </a:rPr>
              <a:t>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6</a:t>
            </a:r>
            <a:r>
              <a:rPr lang="en-US" sz="1600" dirty="0">
                <a:latin typeface="Comic Sans MS" pitchFamily="66" charset="0"/>
              </a:rPr>
              <a:t>. RAGAZZI, (NOI)..................................A GIOCARE A PALLAVOLO?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7</a:t>
            </a:r>
            <a:r>
              <a:rPr lang="en-US" sz="1600" dirty="0">
                <a:latin typeface="Comic Sans MS" pitchFamily="66" charset="0"/>
              </a:rPr>
              <a:t>. DOMANI IO </a:t>
            </a:r>
            <a:r>
              <a:rPr lang="en-US" sz="1600" dirty="0" smtClean="0">
                <a:latin typeface="Comic Sans MS" pitchFamily="66" charset="0"/>
              </a:rPr>
              <a:t>................... ALLA </a:t>
            </a:r>
            <a:r>
              <a:rPr lang="en-US" sz="1600" dirty="0">
                <a:latin typeface="Comic Sans MS" pitchFamily="66" charset="0"/>
              </a:rPr>
              <a:t>FESTA DI MARCO. E TU? </a:t>
            </a:r>
            <a:r>
              <a:rPr lang="en-US" sz="1600" dirty="0" smtClean="0">
                <a:latin typeface="Comic Sans MS" pitchFamily="66" charset="0"/>
              </a:rPr>
              <a:t>.................... </a:t>
            </a:r>
            <a:r>
              <a:rPr lang="en-US" sz="1600" dirty="0">
                <a:latin typeface="Comic Sans MS" pitchFamily="66" charset="0"/>
              </a:rPr>
              <a:t>ANCH’IO </a:t>
            </a:r>
            <a:r>
              <a:rPr lang="en-US" sz="1600" dirty="0" smtClean="0">
                <a:latin typeface="Comic Sans MS" pitchFamily="66" charset="0"/>
              </a:rPr>
              <a:t>ALLA 	FESTA </a:t>
            </a:r>
            <a:r>
              <a:rPr lang="en-US" sz="1600" dirty="0">
                <a:latin typeface="Comic Sans MS" pitchFamily="66" charset="0"/>
              </a:rPr>
              <a:t>DI MARCO!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8. TU </a:t>
            </a:r>
            <a:r>
              <a:rPr lang="en-US" sz="1600" dirty="0">
                <a:latin typeface="Comic Sans MS" pitchFamily="66" charset="0"/>
              </a:rPr>
              <a:t>SEMPRE </a:t>
            </a:r>
            <a:r>
              <a:rPr lang="en-US" sz="1600" dirty="0" smtClean="0">
                <a:latin typeface="Comic Sans MS" pitchFamily="66" charset="0"/>
              </a:rPr>
              <a:t>....................... A </a:t>
            </a:r>
            <a:r>
              <a:rPr lang="en-US" sz="1600" dirty="0">
                <a:latin typeface="Comic Sans MS" pitchFamily="66" charset="0"/>
              </a:rPr>
              <a:t>SCUOLA A PIEDI? SÌ, .........................A PIEDI.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9. RAGAZZE</a:t>
            </a:r>
            <a:r>
              <a:rPr lang="en-US" sz="1600" dirty="0">
                <a:latin typeface="Comic Sans MS" pitchFamily="66" charset="0"/>
              </a:rPr>
              <a:t>, FACCIAMO UNA FESTA DOMANI SERA. ................................. ANCHE VOI?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10</a:t>
            </a:r>
            <a:r>
              <a:rPr lang="en-US" sz="1600" dirty="0">
                <a:latin typeface="Comic Sans MS" pitchFamily="66" charset="0"/>
              </a:rPr>
              <a:t>. MI DISPIACE, GIULIO, MA NON </a:t>
            </a:r>
            <a:r>
              <a:rPr lang="en-US" sz="1600" dirty="0" smtClean="0">
                <a:latin typeface="Comic Sans MS" pitchFamily="66" charset="0"/>
              </a:rPr>
              <a:t>………......... </a:t>
            </a:r>
            <a:r>
              <a:rPr lang="en-US" sz="1600" dirty="0">
                <a:latin typeface="Comic Sans MS" pitchFamily="66" charset="0"/>
              </a:rPr>
              <a:t>DA </a:t>
            </a:r>
            <a:r>
              <a:rPr lang="en-US" sz="1600" dirty="0" smtClean="0">
                <a:latin typeface="Comic Sans MS" pitchFamily="66" charset="0"/>
              </a:rPr>
              <a:t>TE ............................. </a:t>
            </a:r>
            <a:r>
              <a:rPr lang="en-US" sz="1600" dirty="0">
                <a:latin typeface="Comic Sans MS" pitchFamily="66" charset="0"/>
              </a:rPr>
              <a:t>DALLA MIA </a:t>
            </a:r>
            <a:r>
              <a:rPr lang="en-US" sz="1600" dirty="0" smtClean="0">
                <a:latin typeface="Comic Sans MS" pitchFamily="66" charset="0"/>
              </a:rPr>
              <a:t>	AMICA </a:t>
            </a:r>
            <a:r>
              <a:rPr lang="en-US" sz="1600" dirty="0">
                <a:latin typeface="Comic Sans MS" pitchFamily="66" charset="0"/>
              </a:rPr>
              <a:t>CARLA.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11</a:t>
            </a:r>
            <a:r>
              <a:rPr lang="en-US" sz="1600" dirty="0">
                <a:latin typeface="Comic Sans MS" pitchFamily="66" charset="0"/>
              </a:rPr>
              <a:t>. CIAO FRANCESCA, </a:t>
            </a:r>
            <a:r>
              <a:rPr lang="en-US" sz="1600" dirty="0" smtClean="0">
                <a:latin typeface="Comic Sans MS" pitchFamily="66" charset="0"/>
              </a:rPr>
              <a:t>DOVE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................................? </a:t>
            </a:r>
            <a:r>
              <a:rPr lang="en-US" sz="1600" dirty="0">
                <a:latin typeface="Comic Sans MS" pitchFamily="66" charset="0"/>
              </a:rPr>
              <a:t>....................................A CASA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it-IT" sz="1600" dirty="0" smtClean="0">
                <a:latin typeface="Comic Sans MS" pitchFamily="66" charset="0"/>
              </a:rPr>
              <a:t>12. DA DOVE ........................... LA SIG.ra 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ROSSI? SE NON SBAGLIO, ...........................DA 	MILANO.</a:t>
            </a:r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22">
                        <a14:foregroundMark x1="47639" y1="39016" x2="47639" y2="39016"/>
                        <a14:foregroundMark x1="81389" y1="68525" x2="81389" y2="68525"/>
                        <a14:foregroundMark x1="44028" y1="73443" x2="44028" y2="73443"/>
                        <a14:foregroundMark x1="17778" y1="46230" x2="17778" y2="46230"/>
                        <a14:foregroundMark x1="13194" y1="83607" x2="13194" y2="83607"/>
                        <a14:foregroundMark x1="11667" y1="80984" x2="11667" y2="80984"/>
                        <a14:foregroundMark x1="8750" y1="83607" x2="8750" y2="83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11" y="188640"/>
            <a:ext cx="2902997" cy="24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40160" y="116632"/>
            <a:ext cx="8264288" cy="67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b="1" dirty="0" smtClean="0">
                <a:solidFill>
                  <a:srgbClr val="0070C0"/>
                </a:solidFill>
                <a:latin typeface="Comic Sans MS" pitchFamily="66" charset="0"/>
              </a:rPr>
              <a:t>ALFASCHOOL.ORG</a:t>
            </a:r>
            <a:r>
              <a:rPr lang="en-US" sz="39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ru-RU" sz="39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тел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+79067375098</a:t>
            </a:r>
            <a:endParaRPr lang="ru-RU" sz="39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16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Comic Sans MS" pitchFamily="66" charset="0"/>
              </a:rPr>
              <a:t>TEST DI CONTROLLO</a:t>
            </a:r>
            <a:endParaRPr lang="ru-RU" sz="11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CONOSCI BENE IL PASSATO PROSSIMO ?</a:t>
            </a: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it-IT" sz="1600" dirty="0" smtClean="0">
                <a:latin typeface="Comic Sans MS" pitchFamily="66" charset="0"/>
              </a:rPr>
              <a:t>Io </a:t>
            </a:r>
            <a:r>
              <a:rPr lang="it-IT" sz="1600" dirty="0">
                <a:latin typeface="Comic Sans MS" pitchFamily="66" charset="0"/>
              </a:rPr>
              <a:t>(correre) ................. a una maratona</a:t>
            </a:r>
            <a:r>
              <a:rPr lang="it-IT" sz="1600" dirty="0" smtClean="0">
                <a:latin typeface="Comic Sans MS" pitchFamily="66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Comic Sans MS" pitchFamily="66" charset="0"/>
              </a:rPr>
              <a:t>L’illustre scienziato (finire) ...............  di parlare e tutti lo (applaudire) ..............  .</a:t>
            </a:r>
          </a:p>
          <a:p>
            <a:pPr>
              <a:buFont typeface="+mj-lt"/>
              <a:buAutoNum type="arabicPeriod"/>
            </a:pPr>
            <a:r>
              <a:rPr lang="it-IT" sz="1600" dirty="0" smtClean="0">
                <a:latin typeface="Comic Sans MS" pitchFamily="66" charset="0"/>
              </a:rPr>
              <a:t>Tu </a:t>
            </a:r>
            <a:r>
              <a:rPr lang="it-IT" sz="1600" dirty="0">
                <a:latin typeface="Comic Sans MS" pitchFamily="66" charset="0"/>
              </a:rPr>
              <a:t>(vincere) ................. la scommessa.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Comic Sans MS" pitchFamily="66" charset="0"/>
              </a:rPr>
              <a:t>La risposta è lapidaria: «Io (concludere) ................ di no».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Comic Sans MS" pitchFamily="66" charset="0"/>
              </a:rPr>
              <a:t>Anche mia nonna diceva così, poi (rimanere) .................. incinta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Comic Sans MS" pitchFamily="66" charset="0"/>
              </a:rPr>
              <a:t>La troika (dividere) .................... in due il sistema bancario europeo.</a:t>
            </a:r>
          </a:p>
          <a:p>
            <a:pPr>
              <a:buFont typeface="+mj-lt"/>
              <a:buAutoNum type="arabicPeriod"/>
            </a:pPr>
            <a:r>
              <a:rPr lang="it-IT" sz="1600" dirty="0" smtClean="0">
                <a:latin typeface="Comic Sans MS" pitchFamily="66" charset="0"/>
              </a:rPr>
              <a:t>Umberto non</a:t>
            </a:r>
            <a:r>
              <a:rPr lang="it-IT" sz="1600" dirty="0">
                <a:latin typeface="Comic Sans MS" pitchFamily="66" charset="0"/>
              </a:rPr>
              <a:t>  (offrire) </a:t>
            </a:r>
            <a:r>
              <a:rPr lang="it-IT" sz="1600" dirty="0" smtClean="0">
                <a:latin typeface="Comic Sans MS" pitchFamily="66" charset="0"/>
              </a:rPr>
              <a:t>..............  soldi </a:t>
            </a:r>
            <a:r>
              <a:rPr lang="it-IT" sz="1600" dirty="0">
                <a:latin typeface="Comic Sans MS" pitchFamily="66" charset="0"/>
              </a:rPr>
              <a:t>in cambio di una testimonianza tarocca.</a:t>
            </a:r>
          </a:p>
          <a:p>
            <a:pPr>
              <a:buFont typeface="+mj-lt"/>
              <a:buAutoNum type="arabicPeriod"/>
            </a:pPr>
            <a:r>
              <a:rPr lang="it-IT" sz="1600" dirty="0" smtClean="0">
                <a:latin typeface="Comic Sans MS" pitchFamily="66" charset="0"/>
              </a:rPr>
              <a:t>Dopo questi </a:t>
            </a:r>
            <a:r>
              <a:rPr lang="it-IT" sz="1600" dirty="0">
                <a:latin typeface="Comic Sans MS" pitchFamily="66" charset="0"/>
              </a:rPr>
              <a:t>progetti, </a:t>
            </a:r>
            <a:r>
              <a:rPr lang="it-IT" sz="1600" dirty="0" smtClean="0">
                <a:latin typeface="Comic Sans MS" pitchFamily="66" charset="0"/>
              </a:rPr>
              <a:t>Luca (</a:t>
            </a:r>
            <a:r>
              <a:rPr lang="it-IT" sz="1600" dirty="0">
                <a:latin typeface="Comic Sans MS" pitchFamily="66" charset="0"/>
              </a:rPr>
              <a:t>persuadere</a:t>
            </a:r>
            <a:r>
              <a:rPr lang="it-IT" sz="1600" dirty="0" smtClean="0">
                <a:latin typeface="Comic Sans MS" pitchFamily="66" charset="0"/>
              </a:rPr>
              <a:t>) ............  </a:t>
            </a:r>
            <a:r>
              <a:rPr lang="it-IT" sz="1600" dirty="0">
                <a:latin typeface="Comic Sans MS" pitchFamily="66" charset="0"/>
              </a:rPr>
              <a:t>mio </a:t>
            </a:r>
            <a:r>
              <a:rPr lang="it-IT" sz="1600" dirty="0" smtClean="0">
                <a:latin typeface="Comic Sans MS" pitchFamily="66" charset="0"/>
              </a:rPr>
              <a:t>padre </a:t>
            </a:r>
            <a:r>
              <a:rPr lang="it-IT" sz="1600" dirty="0">
                <a:latin typeface="Comic Sans MS" pitchFamily="66" charset="0"/>
              </a:rPr>
              <a:t>a </a:t>
            </a:r>
            <a:r>
              <a:rPr lang="it-IT" sz="1600" dirty="0" smtClean="0">
                <a:latin typeface="Comic Sans MS" pitchFamily="66" charset="0"/>
              </a:rPr>
              <a:t>ritirarsi in pensione.</a:t>
            </a:r>
            <a:endParaRPr lang="it-IT" sz="1600" dirty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it-IT" sz="1600" dirty="0">
                <a:latin typeface="Comic Sans MS" pitchFamily="66" charset="0"/>
              </a:rPr>
              <a:t>Le attrezzature utilizzate nei laboratori </a:t>
            </a:r>
            <a:r>
              <a:rPr lang="it-IT" sz="1600" dirty="0" smtClean="0">
                <a:latin typeface="Comic Sans MS" pitchFamily="66" charset="0"/>
              </a:rPr>
              <a:t>vi (</a:t>
            </a:r>
            <a:r>
              <a:rPr lang="it-IT" sz="1600" dirty="0">
                <a:latin typeface="Comic Sans MS" pitchFamily="66" charset="0"/>
              </a:rPr>
              <a:t>parere</a:t>
            </a:r>
            <a:r>
              <a:rPr lang="it-IT" sz="1600" dirty="0" smtClean="0">
                <a:latin typeface="Comic Sans MS" pitchFamily="66" charset="0"/>
              </a:rPr>
              <a:t>) ............... </a:t>
            </a:r>
            <a:r>
              <a:rPr lang="it-IT" sz="1600" dirty="0">
                <a:latin typeface="Comic Sans MS" pitchFamily="66" charset="0"/>
              </a:rPr>
              <a:t>adeguate</a:t>
            </a:r>
            <a:r>
              <a:rPr lang="it-IT" sz="1600" dirty="0" smtClean="0">
                <a:latin typeface="Comic Sans MS" pitchFamily="66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it-IT" sz="1600" dirty="0" smtClean="0">
                <a:latin typeface="Comic Sans MS" pitchFamily="66" charset="0"/>
              </a:rPr>
              <a:t>Elena</a:t>
            </a:r>
            <a:r>
              <a:rPr lang="it-IT" sz="1600" dirty="0">
                <a:latin typeface="Comic Sans MS" pitchFamily="66" charset="0"/>
              </a:rPr>
              <a:t> (perdere) </a:t>
            </a:r>
            <a:r>
              <a:rPr lang="it-IT" sz="1600" dirty="0" smtClean="0">
                <a:latin typeface="Comic Sans MS" pitchFamily="66" charset="0"/>
              </a:rPr>
              <a:t>..................... una </a:t>
            </a:r>
            <a:r>
              <a:rPr lang="it-IT" sz="1600" dirty="0">
                <a:latin typeface="Comic Sans MS" pitchFamily="66" charset="0"/>
              </a:rPr>
              <a:t>scommessa con un </a:t>
            </a:r>
            <a:r>
              <a:rPr lang="it-IT" sz="1600" dirty="0" smtClean="0">
                <a:latin typeface="Comic Sans MS" pitchFamily="66" charset="0"/>
              </a:rPr>
              <a:t>amico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Comic Sans MS" pitchFamily="66" charset="0"/>
              </a:rPr>
              <a:t>Anna e Marco  (accendere).............. la TV perche’ c’era la partita!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Comic Sans MS" pitchFamily="66" charset="0"/>
              </a:rPr>
              <a:t>Diego Maradona (ammettere)................ :  </a:t>
            </a:r>
            <a:r>
              <a:rPr lang="it-IT" sz="1600" dirty="0" smtClean="0">
                <a:latin typeface="Comic Sans MS" pitchFamily="66" charset="0"/>
              </a:rPr>
              <a:t>« (</a:t>
            </a:r>
            <a:r>
              <a:rPr lang="it-IT" sz="1600" dirty="0">
                <a:latin typeface="Comic Sans MS" pitchFamily="66" charset="0"/>
              </a:rPr>
              <a:t>assumere) ............ cocaina per anni».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Comic Sans MS" pitchFamily="66" charset="0"/>
              </a:rPr>
              <a:t>Non ti (concedere) ........................ Il permesso perche’ eri troppo maleducato 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sz="1600" dirty="0">
              <a:latin typeface="Comic Sans MS" pitchFamily="66" charset="0"/>
            </a:endParaRPr>
          </a:p>
          <a:p>
            <a:pPr>
              <a:buFont typeface="+mj-lt"/>
              <a:buAutoNum type="arabicParenR"/>
            </a:pPr>
            <a:endParaRPr lang="it-IT" sz="1600" dirty="0">
              <a:latin typeface="Comic Sans MS" pitchFamily="66" charset="0"/>
            </a:endParaRPr>
          </a:p>
          <a:p>
            <a:pPr>
              <a:buFont typeface="+mj-lt"/>
              <a:buAutoNum type="arabicParenR"/>
            </a:pPr>
            <a:endParaRPr lang="it-IT" sz="1600" dirty="0"/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22">
                        <a14:foregroundMark x1="47639" y1="39016" x2="47639" y2="39016"/>
                        <a14:foregroundMark x1="81389" y1="68525" x2="81389" y2="68525"/>
                        <a14:foregroundMark x1="44028" y1="73443" x2="44028" y2="73443"/>
                        <a14:foregroundMark x1="17778" y1="46230" x2="17778" y2="46230"/>
                        <a14:foregroundMark x1="13194" y1="83607" x2="13194" y2="83607"/>
                        <a14:foregroundMark x1="11667" y1="80984" x2="11667" y2="80984"/>
                        <a14:foregroundMark x1="8750" y1="83607" x2="8750" y2="83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15" y="188640"/>
            <a:ext cx="2902997" cy="24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95" y="30402"/>
            <a:ext cx="1303650" cy="140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40160" y="2781334"/>
            <a:ext cx="8624328" cy="352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6606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23324" y="620688"/>
            <a:ext cx="7540845" cy="5906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200" b="1" dirty="0" smtClean="0">
                <a:latin typeface="Comic Sans MS" pitchFamily="66" charset="0"/>
              </a:rPr>
              <a:t>TEST DI CONTROLLO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1) CHIAMI UNA TUA AMICA CHE ABITA A MILANO. DICI... </a:t>
            </a:r>
          </a:p>
          <a:p>
            <a:pPr marL="228600" indent="-228600">
              <a:buAutoNum type="alphaLcParenR"/>
            </a:pPr>
            <a:r>
              <a:rPr lang="en-US" sz="1600" dirty="0" err="1" smtClean="0">
                <a:latin typeface="Comic Sans MS" pitchFamily="66" charset="0"/>
              </a:rPr>
              <a:t>Domani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vado</a:t>
            </a:r>
            <a:r>
              <a:rPr lang="en-US" sz="1600" dirty="0" smtClean="0">
                <a:latin typeface="Comic Sans MS" pitchFamily="66" charset="0"/>
              </a:rPr>
              <a:t> a Palermo</a:t>
            </a:r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	b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n-US" sz="1600" dirty="0" err="1">
                <a:latin typeface="Comic Sans MS" pitchFamily="66" charset="0"/>
              </a:rPr>
              <a:t>D</a:t>
            </a:r>
            <a:r>
              <a:rPr lang="en-US" sz="1600" dirty="0" err="1" smtClean="0">
                <a:latin typeface="Comic Sans MS" pitchFamily="66" charset="0"/>
              </a:rPr>
              <a:t>omani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vengo</a:t>
            </a:r>
            <a:r>
              <a:rPr lang="en-US" sz="1600" dirty="0" smtClean="0">
                <a:latin typeface="Comic Sans MS" pitchFamily="66" charset="0"/>
              </a:rPr>
              <a:t> a </a:t>
            </a:r>
            <a:r>
              <a:rPr lang="en-US" sz="1600" dirty="0">
                <a:latin typeface="Comic Sans MS" pitchFamily="66" charset="0"/>
              </a:rPr>
              <a:t>P</a:t>
            </a:r>
            <a:r>
              <a:rPr lang="en-US" sz="1600" dirty="0" smtClean="0">
                <a:latin typeface="Comic Sans MS" pitchFamily="66" charset="0"/>
              </a:rPr>
              <a:t>alermo </a:t>
            </a:r>
            <a:r>
              <a:rPr lang="en-US" sz="1600" dirty="0">
                <a:latin typeface="Comic Sans MS" pitchFamily="66" charset="0"/>
              </a:rPr>
              <a:t>	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2. I TUOI AMICI TI INVITANO A CENA A CASA LORO. DICI... </a:t>
            </a:r>
          </a:p>
          <a:p>
            <a:pPr>
              <a:buAutoNum type="alphaLcParenR"/>
            </a:pPr>
            <a:r>
              <a:rPr lang="en-US" sz="1600" dirty="0" err="1" smtClean="0">
                <a:latin typeface="Comic Sans MS" pitchFamily="66" charset="0"/>
              </a:rPr>
              <a:t>Certo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vado</a:t>
            </a:r>
            <a:r>
              <a:rPr lang="en-US" sz="1600" dirty="0">
                <a:latin typeface="Comic Sans MS" pitchFamily="66" charset="0"/>
              </a:rPr>
              <a:t> con </a:t>
            </a:r>
            <a:r>
              <a:rPr lang="en-US" sz="1600" dirty="0" err="1">
                <a:latin typeface="Comic Sans MS" pitchFamily="66" charset="0"/>
              </a:rPr>
              <a:t>piacere</a:t>
            </a:r>
            <a:r>
              <a:rPr lang="en-US" sz="1600" dirty="0">
                <a:latin typeface="Comic Sans MS" pitchFamily="66" charset="0"/>
              </a:rPr>
              <a:t>, grazie. </a:t>
            </a:r>
            <a:r>
              <a:rPr lang="en-US" sz="1600" dirty="0" smtClean="0">
                <a:latin typeface="Comic Sans MS" pitchFamily="66" charset="0"/>
              </a:rPr>
              <a:t>		b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n-US" sz="1600" dirty="0" err="1">
                <a:latin typeface="Comic Sans MS" pitchFamily="66" charset="0"/>
              </a:rPr>
              <a:t>Certo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vengo</a:t>
            </a:r>
            <a:r>
              <a:rPr lang="en-US" sz="1600" dirty="0">
                <a:latin typeface="Comic Sans MS" pitchFamily="66" charset="0"/>
              </a:rPr>
              <a:t> con </a:t>
            </a:r>
            <a:r>
              <a:rPr lang="en-US" sz="1600" dirty="0" err="1">
                <a:latin typeface="Comic Sans MS" pitchFamily="66" charset="0"/>
              </a:rPr>
              <a:t>piacere</a:t>
            </a:r>
            <a:r>
              <a:rPr lang="en-US" sz="1600" dirty="0">
                <a:latin typeface="Comic Sans MS" pitchFamily="66" charset="0"/>
              </a:rPr>
              <a:t>, grazie.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3</a:t>
            </a:r>
            <a:r>
              <a:rPr lang="en-US" sz="1600" b="1" dirty="0">
                <a:latin typeface="Comic Sans MS" pitchFamily="66" charset="0"/>
              </a:rPr>
              <a:t>. </a:t>
            </a:r>
            <a:r>
              <a:rPr lang="en-US" sz="1600" b="1" dirty="0" smtClean="0">
                <a:latin typeface="Comic Sans MS" pitchFamily="66" charset="0"/>
              </a:rPr>
              <a:t>CHIAMI LA TUA MAMMA. DICI... </a:t>
            </a: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a</a:t>
            </a:r>
            <a:r>
              <a:rPr lang="en-US" sz="1600" dirty="0">
                <a:latin typeface="Comic Sans MS" pitchFamily="66" charset="0"/>
              </a:rPr>
              <a:t>) Mamma, </a:t>
            </a:r>
            <a:r>
              <a:rPr lang="en-US" sz="1600" dirty="0" err="1">
                <a:latin typeface="Comic Sans MS" pitchFamily="66" charset="0"/>
              </a:rPr>
              <a:t>vengo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da </a:t>
            </a:r>
            <a:r>
              <a:rPr lang="en-US" sz="1600" dirty="0" err="1">
                <a:latin typeface="Comic Sans MS" pitchFamily="66" charset="0"/>
              </a:rPr>
              <a:t>te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bene</a:t>
            </a:r>
            <a:r>
              <a:rPr lang="en-US" sz="1600" dirty="0">
                <a:latin typeface="Comic Sans MS" pitchFamily="66" charset="0"/>
              </a:rPr>
              <a:t>? </a:t>
            </a:r>
            <a:r>
              <a:rPr lang="en-US" sz="1600" dirty="0" smtClean="0">
                <a:latin typeface="Comic Sans MS" pitchFamily="66" charset="0"/>
              </a:rPr>
              <a:t>     	b</a:t>
            </a:r>
            <a:r>
              <a:rPr lang="en-US" sz="1600" dirty="0">
                <a:latin typeface="Comic Sans MS" pitchFamily="66" charset="0"/>
              </a:rPr>
              <a:t>) Mamma, </a:t>
            </a:r>
            <a:r>
              <a:rPr lang="en-US" sz="1600" dirty="0" err="1">
                <a:latin typeface="Comic Sans MS" pitchFamily="66" charset="0"/>
              </a:rPr>
              <a:t>vado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da </a:t>
            </a:r>
            <a:r>
              <a:rPr lang="en-US" sz="1600" dirty="0" err="1">
                <a:latin typeface="Comic Sans MS" pitchFamily="66" charset="0"/>
              </a:rPr>
              <a:t>te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bene</a:t>
            </a:r>
            <a:r>
              <a:rPr lang="en-US" sz="1600" dirty="0">
                <a:latin typeface="Comic Sans MS" pitchFamily="66" charset="0"/>
              </a:rPr>
              <a:t>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4. CHIAMI LA TUA MAMMA CHE ABITA NEGLI USA. DICI... </a:t>
            </a: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a</a:t>
            </a:r>
            <a:r>
              <a:rPr lang="en-US" sz="1600" dirty="0">
                <a:latin typeface="Comic Sans MS" pitchFamily="66" charset="0"/>
              </a:rPr>
              <a:t>) Mamma,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vado</a:t>
            </a:r>
            <a:r>
              <a:rPr lang="en-US" sz="1600" dirty="0">
                <a:latin typeface="Comic Sans MS" pitchFamily="66" charset="0"/>
              </a:rPr>
              <a:t> a </a:t>
            </a:r>
            <a:r>
              <a:rPr lang="en-US" sz="1600" dirty="0" err="1">
                <a:latin typeface="Comic Sans MS" pitchFamily="66" charset="0"/>
              </a:rPr>
              <a:t>cena</a:t>
            </a:r>
            <a:r>
              <a:rPr lang="en-US" sz="1600" dirty="0">
                <a:latin typeface="Comic Sans MS" pitchFamily="66" charset="0"/>
              </a:rPr>
              <a:t> con Roberto! </a:t>
            </a:r>
            <a:r>
              <a:rPr lang="en-US" sz="1600" dirty="0" smtClean="0">
                <a:latin typeface="Comic Sans MS" pitchFamily="66" charset="0"/>
              </a:rPr>
              <a:t>	b</a:t>
            </a:r>
            <a:r>
              <a:rPr lang="en-US" sz="1600" dirty="0">
                <a:latin typeface="Comic Sans MS" pitchFamily="66" charset="0"/>
              </a:rPr>
              <a:t>) Mamma,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vengo</a:t>
            </a:r>
            <a:r>
              <a:rPr lang="en-US" sz="1600" dirty="0">
                <a:latin typeface="Comic Sans MS" pitchFamily="66" charset="0"/>
              </a:rPr>
              <a:t> a </a:t>
            </a:r>
            <a:r>
              <a:rPr lang="en-US" sz="1600" dirty="0" err="1">
                <a:latin typeface="Comic Sans MS" pitchFamily="66" charset="0"/>
              </a:rPr>
              <a:t>cena</a:t>
            </a:r>
            <a:r>
              <a:rPr lang="en-US" sz="1600" dirty="0">
                <a:latin typeface="Comic Sans MS" pitchFamily="66" charset="0"/>
              </a:rPr>
              <a:t> con Roberto!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5. INVITI A PRANZO I TUOI AMICI. DICI... </a:t>
            </a: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a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n-US" sz="1600" dirty="0" err="1">
                <a:latin typeface="Comic Sans MS" pitchFamily="66" charset="0"/>
              </a:rPr>
              <a:t>Ragazzi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andate</a:t>
            </a:r>
            <a:r>
              <a:rPr lang="en-US" sz="1600" dirty="0">
                <a:latin typeface="Comic Sans MS" pitchFamily="66" charset="0"/>
              </a:rPr>
              <a:t> da </a:t>
            </a:r>
            <a:r>
              <a:rPr lang="en-US" sz="1600" dirty="0" err="1">
                <a:latin typeface="Comic Sans MS" pitchFamily="66" charset="0"/>
              </a:rPr>
              <a:t>noi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per </a:t>
            </a:r>
            <a:r>
              <a:rPr lang="en-US" sz="1600" dirty="0" err="1">
                <a:latin typeface="Comic Sans MS" pitchFamily="66" charset="0"/>
              </a:rPr>
              <a:t>pranzo</a:t>
            </a:r>
            <a:r>
              <a:rPr lang="en-US" sz="1600" dirty="0">
                <a:latin typeface="Comic Sans MS" pitchFamily="66" charset="0"/>
              </a:rPr>
              <a:t>? </a:t>
            </a:r>
            <a:r>
              <a:rPr lang="en-US" sz="1600" dirty="0" smtClean="0">
                <a:latin typeface="Comic Sans MS" pitchFamily="66" charset="0"/>
              </a:rPr>
              <a:t>	b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n-US" sz="1600" dirty="0" err="1">
                <a:latin typeface="Comic Sans MS" pitchFamily="66" charset="0"/>
              </a:rPr>
              <a:t>Ragazzi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venite</a:t>
            </a:r>
            <a:r>
              <a:rPr lang="en-US" sz="1600" dirty="0">
                <a:latin typeface="Comic Sans MS" pitchFamily="66" charset="0"/>
              </a:rPr>
              <a:t> da </a:t>
            </a:r>
            <a:r>
              <a:rPr lang="en-US" sz="1600" dirty="0" err="1">
                <a:latin typeface="Comic Sans MS" pitchFamily="66" charset="0"/>
              </a:rPr>
              <a:t>noi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pranzo</a:t>
            </a:r>
            <a:r>
              <a:rPr lang="en-US" sz="1600" dirty="0">
                <a:latin typeface="Comic Sans MS" pitchFamily="66" charset="0"/>
              </a:rPr>
              <a:t>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6. INVITI UN TUO AMICO AL CINEMA. DICI... </a:t>
            </a:r>
          </a:p>
          <a:p>
            <a:pPr>
              <a:buAutoNum type="alphaLcParenR"/>
            </a:pPr>
            <a:r>
              <a:rPr lang="en-US" sz="1600" dirty="0" smtClean="0">
                <a:latin typeface="Comic Sans MS" pitchFamily="66" charset="0"/>
              </a:rPr>
              <a:t>Dai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vieni</a:t>
            </a:r>
            <a:r>
              <a:rPr lang="en-US" sz="1600" dirty="0">
                <a:latin typeface="Comic Sans MS" pitchFamily="66" charset="0"/>
              </a:rPr>
              <a:t> con me! </a:t>
            </a:r>
            <a:r>
              <a:rPr lang="en-US" sz="1600" dirty="0" smtClean="0">
                <a:latin typeface="Comic Sans MS" pitchFamily="66" charset="0"/>
              </a:rPr>
              <a:t>			b</a:t>
            </a:r>
            <a:r>
              <a:rPr lang="en-US" sz="1600" dirty="0">
                <a:latin typeface="Comic Sans MS" pitchFamily="66" charset="0"/>
              </a:rPr>
              <a:t>) Dai, </a:t>
            </a:r>
            <a:r>
              <a:rPr lang="en-US" sz="1600" dirty="0" err="1">
                <a:latin typeface="Comic Sans MS" pitchFamily="66" charset="0"/>
              </a:rPr>
              <a:t>vai</a:t>
            </a:r>
            <a:r>
              <a:rPr lang="en-US" sz="1600" dirty="0">
                <a:latin typeface="Comic Sans MS" pitchFamily="66" charset="0"/>
              </a:rPr>
              <a:t> con me!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7. INCONTRI PER STRADA UN TUO COLLEGA. DICI... </a:t>
            </a:r>
          </a:p>
          <a:p>
            <a:pPr>
              <a:buAutoNum type="alphaLcParenR"/>
            </a:pPr>
            <a:r>
              <a:rPr lang="en-US" sz="1600" dirty="0" smtClean="0">
                <a:latin typeface="Comic Sans MS" pitchFamily="66" charset="0"/>
              </a:rPr>
              <a:t>Ciao </a:t>
            </a:r>
            <a:r>
              <a:rPr lang="en-US" sz="1600" dirty="0">
                <a:latin typeface="Comic Sans MS" pitchFamily="66" charset="0"/>
              </a:rPr>
              <a:t>Marco! Dove </a:t>
            </a:r>
            <a:r>
              <a:rPr lang="en-US" sz="1600" dirty="0" err="1">
                <a:latin typeface="Comic Sans MS" pitchFamily="66" charset="0"/>
              </a:rPr>
              <a:t>vai</a:t>
            </a:r>
            <a:r>
              <a:rPr lang="en-US" sz="1600" dirty="0">
                <a:latin typeface="Comic Sans MS" pitchFamily="66" charset="0"/>
              </a:rPr>
              <a:t>? </a:t>
            </a:r>
            <a:r>
              <a:rPr lang="en-US" sz="1600" dirty="0" smtClean="0">
                <a:latin typeface="Comic Sans MS" pitchFamily="66" charset="0"/>
              </a:rPr>
              <a:t>		b</a:t>
            </a:r>
            <a:r>
              <a:rPr lang="en-US" sz="1600" dirty="0">
                <a:latin typeface="Comic Sans MS" pitchFamily="66" charset="0"/>
              </a:rPr>
              <a:t>) Ciao Marco! Dove </a:t>
            </a:r>
            <a:r>
              <a:rPr lang="en-US" sz="1600" dirty="0" err="1">
                <a:latin typeface="Comic Sans MS" pitchFamily="66" charset="0"/>
              </a:rPr>
              <a:t>vieni</a:t>
            </a:r>
            <a:r>
              <a:rPr lang="en-US" sz="16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1500" b="1" dirty="0" smtClean="0">
                <a:latin typeface="Comic Sans MS" pitchFamily="66" charset="0"/>
              </a:rPr>
              <a:t>8. CONOSCI UN RAGAZZO STRANIERO. CHIEDI... </a:t>
            </a:r>
          </a:p>
          <a:p>
            <a:pPr marL="0" indent="0">
              <a:buNone/>
            </a:pPr>
            <a:r>
              <a:rPr lang="it-IT" sz="1500" dirty="0">
                <a:latin typeface="Comic Sans MS" pitchFamily="66" charset="0"/>
              </a:rPr>
              <a:t>a) Da dove vai? </a:t>
            </a:r>
            <a:r>
              <a:rPr lang="it-IT" sz="1500" dirty="0" smtClean="0">
                <a:latin typeface="Comic Sans MS" pitchFamily="66" charset="0"/>
              </a:rPr>
              <a:t>			b</a:t>
            </a:r>
            <a:r>
              <a:rPr lang="it-IT" sz="1500" dirty="0">
                <a:latin typeface="Comic Sans MS" pitchFamily="66" charset="0"/>
              </a:rPr>
              <a:t>) Da dove vieni?</a:t>
            </a:r>
          </a:p>
          <a:p>
            <a:pPr marL="0" indent="0">
              <a:buNone/>
            </a:pPr>
            <a:endParaRPr lang="it-IT" sz="15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1500" b="1" dirty="0" smtClean="0">
                <a:latin typeface="Comic Sans MS" pitchFamily="66" charset="0"/>
              </a:rPr>
              <a:t>9. PARLI CON UNA TUA AMICA DI LAVORO. DICI... </a:t>
            </a:r>
          </a:p>
          <a:p>
            <a:pPr marL="0" indent="0">
              <a:buNone/>
            </a:pPr>
            <a:r>
              <a:rPr lang="it-IT" sz="1500" dirty="0">
                <a:latin typeface="Comic Sans MS" pitchFamily="66" charset="0"/>
              </a:rPr>
              <a:t>Sai, domani io e mio marito andiamo al mare. </a:t>
            </a:r>
            <a:r>
              <a:rPr lang="it-IT" sz="1500" dirty="0" smtClean="0">
                <a:latin typeface="Comic Sans MS" pitchFamily="66" charset="0"/>
              </a:rPr>
              <a:t>	b</a:t>
            </a:r>
            <a:r>
              <a:rPr lang="it-IT" sz="1500" dirty="0">
                <a:latin typeface="Comic Sans MS" pitchFamily="66" charset="0"/>
              </a:rPr>
              <a:t>) Sai, domani io e mio marito veniamo al mare</a:t>
            </a:r>
          </a:p>
          <a:p>
            <a:pPr marL="0" indent="0">
              <a:buNone/>
            </a:pPr>
            <a:endParaRPr lang="it-IT" sz="1100" dirty="0"/>
          </a:p>
          <a:p>
            <a:pPr marL="0" indent="0">
              <a:buNone/>
            </a:pPr>
            <a:r>
              <a:rPr lang="it-IT" sz="1500" b="1" dirty="0" smtClean="0">
                <a:latin typeface="Comic Sans MS" pitchFamily="66" charset="0"/>
              </a:rPr>
              <a:t>10. NON SAI COME TORNARE DALL’AEROPORTO. CHIAMI UN TUO AMICO. CHIEDI... </a:t>
            </a:r>
          </a:p>
          <a:p>
            <a:pPr marL="0" indent="0">
              <a:buNone/>
            </a:pPr>
            <a:r>
              <a:rPr lang="it-IT" sz="1500" dirty="0">
                <a:latin typeface="Comic Sans MS" pitchFamily="66" charset="0"/>
              </a:rPr>
              <a:t>a) Giuliano, vai a prendermi all’aeroporto? </a:t>
            </a:r>
            <a:r>
              <a:rPr lang="it-IT" sz="1500" dirty="0" smtClean="0">
                <a:latin typeface="Comic Sans MS" pitchFamily="66" charset="0"/>
              </a:rPr>
              <a:t>	b</a:t>
            </a:r>
            <a:r>
              <a:rPr lang="it-IT" sz="1500" dirty="0">
                <a:latin typeface="Comic Sans MS" pitchFamily="66" charset="0"/>
              </a:rPr>
              <a:t>) Giuliano, vieni a prendermi all’aeroporto?</a:t>
            </a:r>
          </a:p>
          <a:p>
            <a:pPr marL="0" indent="0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5044"/>
            <a:ext cx="936104" cy="93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3136" y="796642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</TotalTime>
  <Words>484</Words>
  <Application>Microsoft Office PowerPoint</Application>
  <PresentationFormat>Экран (4:3)</PresentationFormat>
  <Paragraphs>156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Brush Script MT</vt:lpstr>
      <vt:lpstr>Calibri</vt:lpstr>
      <vt:lpstr>Comic Sans MS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ALFASCHOOL.ORG</cp:lastModifiedBy>
  <cp:revision>278</cp:revision>
  <dcterms:created xsi:type="dcterms:W3CDTF">2018-01-29T18:25:33Z</dcterms:created>
  <dcterms:modified xsi:type="dcterms:W3CDTF">2019-07-01T14:52:20Z</dcterms:modified>
</cp:coreProperties>
</file>