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69" r:id="rId2"/>
    <p:sldId id="292" r:id="rId3"/>
    <p:sldId id="291" r:id="rId4"/>
    <p:sldId id="300" r:id="rId5"/>
    <p:sldId id="295" r:id="rId6"/>
    <p:sldId id="296" r:id="rId7"/>
    <p:sldId id="305" r:id="rId8"/>
    <p:sldId id="287" r:id="rId9"/>
    <p:sldId id="301" r:id="rId10"/>
    <p:sldId id="302" r:id="rId11"/>
    <p:sldId id="303" r:id="rId12"/>
    <p:sldId id="297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7" autoAdjust="0"/>
    <p:restoredTop sz="97143" autoAdjust="0"/>
  </p:normalViewPr>
  <p:slideViewPr>
    <p:cSldViewPr>
      <p:cViewPr>
        <p:scale>
          <a:sx n="125" d="100"/>
          <a:sy n="125" d="100"/>
        </p:scale>
        <p:origin x="-165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8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30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77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5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1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6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4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9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0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microsoft.com/office/2007/relationships/hdphoto" Target="../media/hdphoto1.wdp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2276475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006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НЕПРАВИЛЬНЫЕ ГЛАГОЛЫ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9273" y="2089321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65793" y="3501976"/>
            <a:ext cx="8697349" cy="323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STARE A CASA </a:t>
            </a:r>
            <a:r>
              <a:rPr lang="ru-RU" sz="1600" b="1" dirty="0" smtClean="0">
                <a:latin typeface="Comic Sans MS" pitchFamily="66" charset="0"/>
              </a:rPr>
              <a:t>			</a:t>
            </a:r>
            <a:r>
              <a:rPr lang="en-US" sz="1600" b="1" dirty="0" smtClean="0">
                <a:latin typeface="Comic Sans MS" pitchFamily="66" charset="0"/>
              </a:rPr>
              <a:t>STARE </a:t>
            </a:r>
            <a:r>
              <a:rPr lang="en-US" sz="1600" b="1" dirty="0">
                <a:latin typeface="Comic Sans MS" pitchFamily="66" charset="0"/>
              </a:rPr>
              <a:t>BENE / MALE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СИДИТ ДОМА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ЧУВСТВОВАТЬ СЕБЯ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ПЛОХО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              </a:t>
            </a:r>
            <a:r>
              <a:rPr lang="en-US" sz="1600" b="1" dirty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6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ru-RU" sz="1600" b="1" dirty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			COME STAI?   STO BENE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STO MALE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ДЕЛ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А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СЕБЯ ЧУВСТВУЕШЬ?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ПЛОХО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                       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345316" y="2188512"/>
            <a:ext cx="7619172" cy="116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ИТАЛЬЯНСКОМ ЯЗЫКЕ ГЛАГОЛ STARE ЧАСТО ЯВЛЯЕТСЯ СИНОНИМОМ ГЛАГОЛА ESSERE В ЗНАЧЕНИИ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НАХОДИТЬСЯ».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НО ЕГО ИСПОЛЬЗОВАНИЕ В ТАКОМ ЗНАЧЕНИИ ЧАЩЕ ВСТРЕЧАЕТСЯ НА ЮГЕ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ИТАЛИИ. 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СЕВЕРЕ И В ЦЕНТРЕ ЧАЩЕ ИСПОЛЬЗУЕТСЯ КАК СИНОНИМ К СЛОВУ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ПРИМЕЧАТЕЛЬНО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ЧТО В ИТАЛЬЯНСКОМ ГЛАГОЛ STARE ИСПОЛЬЗУЕТСЯ В ТЕХ ЖЕ СЛУЧАЯХ, В КАКИХ В РУССКОМ ИСПОЛЬЗУЕТСЯ ГЛАГОЛ “СИДЕТЬ” (ДОМА, ЗА СТОЛОМ, НА РАБОТЕ)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" y="2103797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moziru.com/images/sofa-clipart-man-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2751"/>
            <a:ext cx="1440160" cy="12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05" y="4172751"/>
            <a:ext cx="989700" cy="11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98550"/>
            <a:ext cx="928976" cy="12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1964809" y="869624"/>
            <a:ext cx="6096891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STO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НАХОЖУСЬ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1600" b="1" dirty="0" smtClean="0">
                <a:latin typeface="Comic Sans MS" pitchFamily="66" charset="0"/>
              </a:rPr>
              <a:t>NOI STIAMO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НАХОДИМСЯ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]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STAI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НАХОДИШЬСЯ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600" b="1" dirty="0" smtClean="0">
                <a:latin typeface="Comic Sans MS" pitchFamily="66" charset="0"/>
              </a:rPr>
              <a:t>VOI STATE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НАХОДИТЕСЬ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STA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600" b="1" dirty="0" smtClean="0">
                <a:latin typeface="Comic Sans MS" pitchFamily="66" charset="0"/>
              </a:rPr>
              <a:t>LORO STA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NN</a:t>
            </a:r>
            <a:r>
              <a:rPr lang="en-US" sz="1600" b="1" dirty="0" smtClean="0">
                <a:latin typeface="Comic Sans MS" pitchFamily="66" charset="0"/>
              </a:rPr>
              <a:t>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НАХОДЯТСЯ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>
            <a:spLocks noGrp="1"/>
          </p:cNvSpPr>
          <p:nvPr>
            <p:ph idx="1"/>
          </p:nvPr>
        </p:nvSpPr>
        <p:spPr>
          <a:xfrm>
            <a:off x="1345316" y="127088"/>
            <a:ext cx="7475156" cy="5098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STARE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НАХОДИТЬСЯ, БЫТЬ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89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376" y="1200255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4494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673931" y="1549733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 СОЧЕТАНИИ С ГЕРУНДИЕМ ДЛЯ ТОГО, ЧТОБЫ ВЫРАЗИТЬ ДЕЙСТВИЕ, КОТОРОЕ ПРОИСХОДИТ В МОМЕНТ РЕЧИ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LAVORANDO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В ДАННЫЙ МОМЕНТ РАБОТАЮ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2491079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1756127" y="2491079"/>
            <a:ext cx="7362603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-ARE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-ANDO  IO STO MANGI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ARE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=IO STO MANGI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ANDO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+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VED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VED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-IRE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 PART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756127" y="3861048"/>
            <a:ext cx="7280408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ВМЕСТЕ С ПРЕДЛОГОМ PER, ВСЛЕД ЗА КОТОРЫМ ИДЕТ ГЛАГОЛ В ИНФИНИТИВНОЙ ФОРМЕ, ЧТОБЫ ВЫРАЗИТЬ ДЕЙСТВИЕ КОТОРОЕ ПРОИЗОЙДЕТ В БЛИЖАЙШЕЕ ВРЕМЯ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PER USCIRE DI CASA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СОБИРАЮСЬ ВЫЙТИ ИЗ ДОМА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781395" y="4962348"/>
            <a:ext cx="7162877" cy="768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PER +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ИНФ.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IO STO PER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	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" y="3749035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4938912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8376" y="3765851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273" y="2089321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45316" y="127088"/>
            <a:ext cx="7475156" cy="5098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STARE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НАХОДИТЬСЯ, БЫТЬ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340160" y="2781334"/>
            <a:ext cx="8624328" cy="352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165793" y="3501976"/>
            <a:ext cx="8697349" cy="323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STARE A CASA </a:t>
            </a:r>
            <a:r>
              <a:rPr lang="ru-RU" sz="1600" b="1" dirty="0" smtClean="0">
                <a:latin typeface="Comic Sans MS" pitchFamily="66" charset="0"/>
              </a:rPr>
              <a:t>			</a:t>
            </a:r>
            <a:r>
              <a:rPr lang="en-US" sz="1600" b="1" dirty="0" smtClean="0">
                <a:latin typeface="Comic Sans MS" pitchFamily="66" charset="0"/>
              </a:rPr>
              <a:t>STARE </a:t>
            </a:r>
            <a:r>
              <a:rPr lang="en-US" sz="1600" b="1" dirty="0">
                <a:latin typeface="Comic Sans MS" pitchFamily="66" charset="0"/>
              </a:rPr>
              <a:t>BENE / MALE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СИДИТ ДОМА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ЧУВСТВОВАТЬ СЕБЯ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ПЛОХО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              </a:t>
            </a:r>
            <a:r>
              <a:rPr lang="en-US" sz="1600" b="1" dirty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6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ru-RU" sz="1600" b="1" dirty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			COME STAI?   STO BENE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STO MALE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ДЕЛ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А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СЕБЯ ЧУВСТВУЕШЬ?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ПЛОХО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                       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345316" y="2188512"/>
            <a:ext cx="7475156" cy="116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ИТАЛЬЯНСКОМ ЯЗЫКЕ ГЛАГОЛ STARE ЧАСТО ЯВЛЯЕТСЯ СИНОНИМОМ ГЛАГОЛА ESSERE В ЗНАЧЕНИИ «НАХОДИТЬСЯ» НО ЕГО ИСПОЛЬЗОВАНИЕ В ТАКОМ ЗНАЧЕНИИ ЧАЩЕ ВСТРЕЧАЕТСЯ НА ЮГЕ ИТАЛИИ НА СЕВЕРЕ И В ЦЕНТРЕ ЧАЩЕ ИСПОЛЬЗУЕТСЯ КАК СИНОНИМ К СЛОВУ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ПРИМЕЧАТЕЛЬНО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ЧТО В ИТАЛЬЯНСКОМ ГЛАГОЛ STARE ИСПОЛЬЗУЕТСЯ В ТЕХ ЖЕ СЛУЧАЯХ, В КАКИХ В РУССКОМ ИСПОЛЬЗУЕТСЯ ГЛАГОЛ “СИДЕТЬ” (ДОМА, ЗА СТОЛОМ, НА РАБОТЕ)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Объект 1"/>
          <p:cNvSpPr txBox="1">
            <a:spLocks/>
          </p:cNvSpPr>
          <p:nvPr/>
        </p:nvSpPr>
        <p:spPr>
          <a:xfrm>
            <a:off x="1964809" y="869624"/>
            <a:ext cx="6096891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STO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НАХОЖУСЬ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1600" b="1" dirty="0" smtClean="0">
                <a:latin typeface="Comic Sans MS" pitchFamily="66" charset="0"/>
              </a:rPr>
              <a:t>NOI STIAMO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НАХОДИМСЯ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]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STAI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НАХОДИШЬСЯ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600" b="1" dirty="0" smtClean="0">
                <a:latin typeface="Comic Sans MS" pitchFamily="66" charset="0"/>
              </a:rPr>
              <a:t>VOI STATE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НАХОДИТЕСЬ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STA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600" b="1" dirty="0" smtClean="0">
                <a:latin typeface="Comic Sans MS" pitchFamily="66" charset="0"/>
              </a:rPr>
              <a:t>LORO STA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NN</a:t>
            </a:r>
            <a:r>
              <a:rPr lang="en-US" sz="1600" b="1" dirty="0" smtClean="0">
                <a:latin typeface="Comic Sans MS" pitchFamily="66" charset="0"/>
              </a:rPr>
              <a:t>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НАХОДЯТСЯ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" y="2103797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moziru.com/images/sofa-clipart-man-on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2751"/>
            <a:ext cx="1440160" cy="12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05" y="4172751"/>
            <a:ext cx="989700" cy="11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98550"/>
            <a:ext cx="928976" cy="12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84" y="-7882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920266" y="127088"/>
            <a:ext cx="8091664" cy="5098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Comic Sans MS" pitchFamily="66" charset="0"/>
              </a:rPr>
              <a:t>FARE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ДЕЛАТЬ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1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7704" y="753086"/>
            <a:ext cx="5472609" cy="10087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979712" y="803699"/>
            <a:ext cx="6096891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latin typeface="Comic Sans MS" pitchFamily="66" charset="0"/>
              </a:rPr>
              <a:t>IO FACCIO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ДЕЛАЮ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en-US" sz="1600" b="1" dirty="0" smtClean="0">
                <a:latin typeface="Comic Sans MS" pitchFamily="66" charset="0"/>
              </a:rPr>
              <a:t>NOI FACCIAMO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ДЕЛАЕМ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FAI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ДЕЛАЕШЬ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600" b="1" dirty="0" smtClean="0">
                <a:latin typeface="Comic Sans MS" pitchFamily="66" charset="0"/>
              </a:rPr>
              <a:t>VOI FATE</a:t>
            </a: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ДЕЛАЕТЕ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Font typeface="Arial" pitchFamily="34" charset="0"/>
              <a:buNone/>
            </a:pPr>
            <a:r>
              <a:rPr lang="en-US" sz="1600" b="1" dirty="0" smtClean="0">
                <a:latin typeface="Comic Sans MS" pitchFamily="66" charset="0"/>
              </a:rPr>
              <a:t>LUI/LEI FA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ОН/ОНА ДЕЛАЕТ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b="1" dirty="0" smtClean="0">
                <a:latin typeface="Comic Sans MS" pitchFamily="66" charset="0"/>
              </a:rPr>
              <a:t>LORO FANNO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ДЕЛАЮТ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9273" y="2089321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357290" y="2359376"/>
            <a:ext cx="7358114" cy="536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РАЗГОВОРНОМ ИТАЛЬЯНСКОМ ЯЗЫКЕ ГЛАГОЛ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FARE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ВО МНОГИХ ВЫРАЖЕНИЯХ И В РАЗНЫХ ЗНАЧЕНИЯХ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ЧАСТО ЕГО ИСПОЛЬЗУЮТ ПО УТРАМ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" y="2103797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189796" y="3533142"/>
            <a:ext cx="8697349" cy="2743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FARE LA DOCCIA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ПРИНИМАТЬ ДУШ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</a:t>
            </a:r>
            <a:r>
              <a:rPr lang="en-US" sz="1200" b="1" dirty="0" smtClean="0">
                <a:latin typeface="Comic Sans MS" pitchFamily="66" charset="0"/>
              </a:rPr>
              <a:t>FARE </a:t>
            </a:r>
            <a:r>
              <a:rPr lang="en-US" sz="1200" b="1" dirty="0">
                <a:latin typeface="Comic Sans MS" pitchFamily="66" charset="0"/>
              </a:rPr>
              <a:t>IL </a:t>
            </a:r>
            <a:r>
              <a:rPr lang="en-US" sz="1200" b="1" dirty="0" smtClean="0">
                <a:latin typeface="Comic Sans MS" pitchFamily="66" charset="0"/>
              </a:rPr>
              <a:t>BAGNO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ПРИНИМАТЬ ВАННУ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FAR</a:t>
            </a:r>
            <a:r>
              <a:rPr lang="en-US" sz="1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Wingdings" pitchFamily="2" charset="2"/>
              </a:rPr>
              <a:t>SI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 LA BARBA 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БРИТЬСЯ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ru-RU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000" b="1" dirty="0" smtClean="0">
                <a:latin typeface="Comic Sans MS" pitchFamily="66" charset="0"/>
              </a:rPr>
              <a:t>FAR</a:t>
            </a:r>
            <a:r>
              <a:rPr lang="en-US" sz="1000" b="1" dirty="0" smtClean="0">
                <a:solidFill>
                  <a:srgbClr val="7030A0"/>
                </a:solidFill>
                <a:latin typeface="Comic Sans MS" pitchFamily="66" charset="0"/>
              </a:rPr>
              <a:t>SI</a:t>
            </a:r>
            <a:r>
              <a:rPr lang="en-US" sz="1000" b="1" dirty="0" smtClean="0">
                <a:latin typeface="Comic Sans MS" pitchFamily="66" charset="0"/>
              </a:rPr>
              <a:t> BELLA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НАВОДИТЬ КРАСОТУ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</a:t>
            </a:r>
            <a:r>
              <a:rPr lang="en-US" sz="1000" b="1" dirty="0" smtClean="0">
                <a:latin typeface="Comic Sans MS" pitchFamily="66" charset="0"/>
              </a:rPr>
              <a:t>FARE COLAZIONE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ЗАВТРАКАТЬ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</a:t>
            </a:r>
            <a:r>
              <a:rPr lang="en-US" sz="1000" b="1" dirty="0" smtClean="0">
                <a:latin typeface="Comic Sans MS" pitchFamily="66" charset="0"/>
              </a:rPr>
              <a:t>FARE</a:t>
            </a:r>
            <a:r>
              <a:rPr lang="ru-RU" sz="1000" b="1" dirty="0" smtClean="0">
                <a:latin typeface="Comic Sans MS" pitchFamily="66" charset="0"/>
              </a:rPr>
              <a:t> </a:t>
            </a:r>
            <a:r>
              <a:rPr lang="en-US" sz="1000" b="1" dirty="0" smtClean="0">
                <a:latin typeface="Comic Sans MS" pitchFamily="66" charset="0"/>
              </a:rPr>
              <a:t>IN TEMPO/</a:t>
            </a:r>
            <a:r>
              <a:rPr lang="en-US" sz="1000" b="1" strike="sngStrike" dirty="0" smtClean="0">
                <a:latin typeface="Comic Sans MS" pitchFamily="66" charset="0"/>
              </a:rPr>
              <a:t>IN</a:t>
            </a:r>
            <a:r>
              <a:rPr lang="en-US" sz="1000" b="1" dirty="0" smtClean="0">
                <a:latin typeface="Comic Sans MS" pitchFamily="66" charset="0"/>
              </a:rPr>
              <a:t> TARDI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УСПЕВАТЬ/ОПАЗДЫВАТЬ КУДА-ТО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Picture 10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41444" r="48083" b="11683"/>
          <a:stretch/>
        </p:blipFill>
        <p:spPr bwMode="auto">
          <a:xfrm>
            <a:off x="3787531" y="3778756"/>
            <a:ext cx="927101" cy="9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Immagine correl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t="33925" r="15290" b="11470"/>
          <a:stretch/>
        </p:blipFill>
        <p:spPr bwMode="auto">
          <a:xfrm>
            <a:off x="980465" y="3789040"/>
            <a:ext cx="914399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Risultati immagini per farsi la barb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r="6751"/>
          <a:stretch/>
        </p:blipFill>
        <p:spPr bwMode="auto">
          <a:xfrm>
            <a:off x="6671994" y="3848855"/>
            <a:ext cx="864096" cy="83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Risultati immagini per TRUCCARSI VIGNETT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t="14351" b="15554"/>
          <a:stretch/>
        </p:blipFill>
        <p:spPr bwMode="auto">
          <a:xfrm>
            <a:off x="1488231" y="5066174"/>
            <a:ext cx="844007" cy="9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Risultati immagini per TRUCCARSI VIGNETT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9"/>
          <a:stretch/>
        </p:blipFill>
        <p:spPr bwMode="auto">
          <a:xfrm>
            <a:off x="601806" y="5201913"/>
            <a:ext cx="513810" cy="7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Risultati immagini per COLAZIONE DISEGN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90"/>
          <a:stretch/>
        </p:blipFill>
        <p:spPr bwMode="auto">
          <a:xfrm>
            <a:off x="3571868" y="5174824"/>
            <a:ext cx="1307574" cy="8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16" y="5098677"/>
            <a:ext cx="978356" cy="96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80" y="5098677"/>
            <a:ext cx="990235" cy="9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238064" y="3656158"/>
            <a:ext cx="8667872" cy="864096"/>
          </a:xfrm>
          <a:prstGeom prst="roundRect">
            <a:avLst/>
          </a:prstGeom>
          <a:solidFill>
            <a:srgbClr val="FF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1605073" y="500725"/>
            <a:ext cx="7278482" cy="31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 ТАКЖЕ ИСПОЛЬЗУЕТСЯ ДЛЯ ВЫРАЖЕНИЯ ПРИЯТНЫХ И ИНТЕРЕСНЫХ ДЕЙСТВИЙ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605073" y="500725"/>
            <a:ext cx="7278482" cy="319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 ТАКЖЕ ИСПОЛЬЗУЕТСЯ ДЛЯ ВЫРАЖЕНИЯ ПРИЯТНЫХ И ИНТЕРЕСНЫХ ДЕЙСТВИЙ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" name="Picture 4" descr="Risultati immagini per CLIPART FARE L'AM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916832"/>
            <a:ext cx="156694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isultati immagini per CLIPART SHOPP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08" y="1962954"/>
            <a:ext cx="16346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Free fitness and exercise clipart clip art pictures graphics 3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964487"/>
            <a:ext cx="201622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Risultati immagini per CLIPART SHOPP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980486"/>
            <a:ext cx="181089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Risultati immagini per CLIPART DROGARS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925766"/>
            <a:ext cx="1008448" cy="12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Risultati immagini per CLIPART VOMITA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000636"/>
            <a:ext cx="1152128" cy="107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A hooker picking up a custom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929198"/>
            <a:ext cx="1156902" cy="11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9" y="175077"/>
            <a:ext cx="1194074" cy="11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260" y="132877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ъект 1"/>
          <p:cNvSpPr txBox="1">
            <a:spLocks/>
          </p:cNvSpPr>
          <p:nvPr/>
        </p:nvSpPr>
        <p:spPr>
          <a:xfrm>
            <a:off x="0" y="1340768"/>
            <a:ext cx="9324527" cy="5070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  FARE L’ AMORE            FARE SHOPPING               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FARE SPORT                     FARE LA SPESA </a:t>
            </a: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ЗАНИМАТЬСЯ ЛЮБОВЬЮ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   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ХОДИТЬ ПО МАГАЗИНАМ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        [</a:t>
            </a:r>
            <a:r>
              <a:rPr lang="ru-RU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ЗАНИМАТЬСЯ СПОРТОМ</a:t>
            </a:r>
            <a:r>
              <a:rPr lang="en-US" sz="7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]                                [</a:t>
            </a:r>
            <a:r>
              <a:rPr lang="ru-RU" sz="7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ХОДИТЬ ЗА ПРОДУКТАМИ</a:t>
            </a: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		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	          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        FAR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ПРИНИМАТЬ НАРКОТИКИ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</a:t>
            </a:r>
            <a:r>
              <a:rPr lang="en-US" sz="1200" b="1" dirty="0" smtClean="0">
                <a:latin typeface="Comic Sans MS" pitchFamily="66" charset="0"/>
              </a:rPr>
              <a:t>FARE SCHIFO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ВЫЗЫВАТЬ ОТВРАЩЕНИЕ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200" b="1" dirty="0" smtClean="0">
                <a:latin typeface="Comic Sans MS" pitchFamily="66" charset="0"/>
              </a:rPr>
              <a:t>FARE LA VITA 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ЗАНИМАТЬСЯ ПРОСТИТУЦИЕЙ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1" name="Picture 18" descr="Risultati immagini per ÐÐÐÐÐÐÐÐ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3" y="3740732"/>
            <a:ext cx="772165" cy="6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бъект 1"/>
          <p:cNvSpPr txBox="1">
            <a:spLocks/>
          </p:cNvSpPr>
          <p:nvPr/>
        </p:nvSpPr>
        <p:spPr>
          <a:xfrm>
            <a:off x="1475656" y="3837150"/>
            <a:ext cx="7404476" cy="598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latin typeface="Comic Sans MS" pitchFamily="66" charset="0"/>
              </a:rPr>
              <a:t>ВНИМАНИЕ</a:t>
            </a:r>
            <a:r>
              <a:rPr lang="en-US" sz="1200" b="1" dirty="0" smtClean="0">
                <a:latin typeface="Comic Sans MS" pitchFamily="66" charset="0"/>
              </a:rPr>
              <a:t>! </a:t>
            </a:r>
            <a:r>
              <a:rPr lang="ru-RU" sz="1200" b="1" dirty="0" smtClean="0">
                <a:latin typeface="Comic Sans MS" pitchFamily="66" charset="0"/>
              </a:rPr>
              <a:t>ЭТОТ ГЛАГОЛ ТАКЖЕ УПОТРЕБЛЯЮТ, ЧТОБЫ ВЫРАЗИТЬ ОЧЕНЬ НЕГАТИВНЫЕ И ДАЖЕ ОСКОРБИТЕЛЬНЫЕ ДЕЙСТВИЯ</a:t>
            </a:r>
            <a:r>
              <a:rPr lang="en-US" sz="1200" b="1" dirty="0" smtClean="0">
                <a:latin typeface="Comic Sans MS" pitchFamily="66" charset="0"/>
              </a:rPr>
              <a:t>:</a:t>
            </a:r>
            <a:endParaRPr lang="en-US" sz="1200" b="1" dirty="0"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7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4494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757893" y="1340768"/>
            <a:ext cx="6243131" cy="4451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ЭТОТ ГЛАГОЛ ИСПОЛЬЗУЕТСЯ ВО МНОГИХ НЕЙТРАЛЬНЫХ ВЫРАЖЕНИЯХ, А ТАКЖЕ В РЯДЕ ДРУГИХ</a:t>
            </a:r>
            <a:r>
              <a:rPr lang="en-US" sz="1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8180"/>
            <a:ext cx="1194074" cy="11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39552" y="1083968"/>
            <a:ext cx="7943432" cy="10777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77280" y="4452627"/>
            <a:ext cx="8299176" cy="632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КРОМЕ ТОГО, ЭТОТ ГЛАГОЛ ИСПОЛЬЗУЕТСЯ В ФОРМЕ 3 Л. ЕД.Ч., ЧТОБЫ СКАЗАТЬ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«ЗДЕСЬ ЖАРКО», «ЗДЕСЬ ХОЛОДНО»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1160856" y="5737247"/>
            <a:ext cx="7659616" cy="24873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	FA CALDO                                                                      			 	</a:t>
            </a: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               FA FREDDO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8" name="Picture 2" descr="Risultati immagini per CLIP ART CAL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1" b="3981"/>
          <a:stretch/>
        </p:blipFill>
        <p:spPr bwMode="auto">
          <a:xfrm>
            <a:off x="3131840" y="5068167"/>
            <a:ext cx="881873" cy="12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isultati immagini per CLIP ART CALD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6" b="3981"/>
          <a:stretch/>
        </p:blipFill>
        <p:spPr bwMode="auto">
          <a:xfrm>
            <a:off x="4879458" y="5068167"/>
            <a:ext cx="621601" cy="12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"/>
          <p:cNvSpPr txBox="1">
            <a:spLocks/>
          </p:cNvSpPr>
          <p:nvPr/>
        </p:nvSpPr>
        <p:spPr>
          <a:xfrm>
            <a:off x="680001" y="2420888"/>
            <a:ext cx="7659616" cy="168527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IL BIGLIETTO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КУПИТЬ БИЛЕТ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LA FILA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ЗАНЯТЬ ОЧЕРЕДЬ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</a:t>
            </a:r>
            <a:r>
              <a:rPr lang="en-US" sz="4400" b="1" dirty="0">
                <a:latin typeface="Comic Sans MS" pitchFamily="66" charset="0"/>
                <a:sym typeface="Wingdings" pitchFamily="2" charset="2"/>
              </a:rPr>
              <a:t>LA VALIGIA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СОБИРАТЬ ЧЕМОДАН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000" b="1" dirty="0">
                <a:latin typeface="Comic Sans MS" pitchFamily="66" charset="0"/>
              </a:rPr>
              <a:t>FARE UN VIAGGIO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ПУТЕШЕСТВОВАТЬ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LA LAVATRICE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ЗАГРУЖАТЬ СТИРАЛЬНУЮ МАШИНУ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  <a:sym typeface="Wingdings" pitchFamily="2" charset="2"/>
              </a:rPr>
              <a:t>FARE UNA DOMANDA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ЗАДАВАТЬ ВОПРОС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A MENO DI QUALCOSA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ОБХОДИТЬСЯ 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БЕЗ ЧЕГО-Л.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ru-RU" sz="44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</a:t>
            </a:r>
            <a:r>
              <a:rPr lang="en-US" sz="4400" b="1" dirty="0">
                <a:latin typeface="Comic Sans MS" pitchFamily="66" charset="0"/>
              </a:rPr>
              <a:t>UNA TELEFONATA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ЗВОНИТЬ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UN REGALO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ДАРИТЬ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</a:t>
            </a:r>
            <a:r>
              <a:rPr lang="en-US" sz="4400" b="1" dirty="0">
                <a:latin typeface="Comic Sans MS" pitchFamily="66" charset="0"/>
                <a:sym typeface="Wingdings" pitchFamily="2" charset="2"/>
              </a:rPr>
              <a:t>UN GIRO 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ГУЛЯТЬ</a:t>
            </a:r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endParaRPr lang="en-US" sz="4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</a:rPr>
              <a:t>FARE </a:t>
            </a:r>
            <a:r>
              <a:rPr lang="en-US" sz="4400" b="1" dirty="0">
                <a:latin typeface="Comic Sans MS" pitchFamily="66" charset="0"/>
              </a:rPr>
              <a:t>UN PISOLINO 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ВЗДРЕМНУТЬ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</a:rPr>
              <a:t>FARE </a:t>
            </a:r>
            <a:r>
              <a:rPr lang="en-US" sz="4400" b="1" dirty="0" smtClean="0">
                <a:latin typeface="Comic Sans MS" pitchFamily="66" charset="0"/>
              </a:rPr>
              <a:t>DUE PASSI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ПРОГУЛЯТЬСЯ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 smtClean="0">
                <a:latin typeface="Comic Sans MS" pitchFamily="66" charset="0"/>
                <a:sym typeface="Wingdings" pitchFamily="2" charset="2"/>
              </a:rPr>
              <a:t>FARE DUE CHIACCHIERE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ПОБОЛТАТЬ НЕМНОГО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sz="4400" b="1" dirty="0">
                <a:latin typeface="Comic Sans MS" pitchFamily="66" charset="0"/>
                <a:sym typeface="Wingdings" pitchFamily="2" charset="2"/>
              </a:rPr>
              <a:t>FARE QUATTRO SALTI IN DISCO</a:t>
            </a:r>
            <a:endParaRPr lang="en-US" sz="4400" b="1" dirty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40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7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		</a:t>
            </a: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			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10716" y="610778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370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4494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0716" y="610778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8376" y="3959047"/>
            <a:ext cx="8548735" cy="148617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2621851"/>
            <a:ext cx="8531575" cy="116718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9" y="2648654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78376" y="1298903"/>
            <a:ext cx="8524820" cy="1167189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Объект 1"/>
          <p:cNvSpPr txBox="1">
            <a:spLocks/>
          </p:cNvSpPr>
          <p:nvPr/>
        </p:nvSpPr>
        <p:spPr>
          <a:xfrm>
            <a:off x="1673933" y="1437720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В НЕКОТОРЫХ ГЛАГОЛЬНЫХ КОНСТРУКЦИЯХ, ЧТОБЫ «ПЕРЕДЕЛАТЬ» СУЩЕСТВИТЕЛЬНОЕ В ГЛАГОЛ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FARE +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АРТИКЛЬ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СУЩЕСТВИТЕЛЬНОЕ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FARE UNA VENDITA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(ПРОДАЖА)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=VENDERE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(ПРОДАВАТЬ)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Объект 1"/>
          <p:cNvSpPr txBox="1">
            <a:spLocks/>
          </p:cNvSpPr>
          <p:nvPr/>
        </p:nvSpPr>
        <p:spPr>
          <a:xfrm>
            <a:off x="1643042" y="2643182"/>
            <a:ext cx="6383625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ИСПОЛЬЗУЕТСЯ, ЧТОБЫ СПРОСИТЬ И ОТВЕТИТЬ О ПРОФЕССИИ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1200" b="1" dirty="0">
                <a:latin typeface="Comic Sans MS" pitchFamily="66" charset="0"/>
              </a:rPr>
              <a:t>CHE LAVORO</a:t>
            </a:r>
            <a:r>
              <a:rPr lang="ru-RU" sz="1200" b="1" dirty="0">
                <a:latin typeface="Comic Sans MS" pitchFamily="66" charset="0"/>
              </a:rPr>
              <a:t> </a:t>
            </a:r>
            <a:r>
              <a:rPr lang="en-US" sz="1200" b="1" dirty="0">
                <a:latin typeface="Comic Sans MS" pitchFamily="66" charset="0"/>
              </a:rPr>
              <a:t>FAI</a:t>
            </a:r>
            <a:r>
              <a:rPr lang="en-US" sz="1200" b="1" dirty="0" smtClean="0">
                <a:latin typeface="Comic Sans MS" pitchFamily="66" charset="0"/>
              </a:rPr>
              <a:t>?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КЕМ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РАБОТАЕШЬ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1200" b="1" dirty="0" smtClean="0">
                <a:latin typeface="Comic Sans MS" pitchFamily="66" charset="0"/>
              </a:rPr>
              <a:t>FACCIO </a:t>
            </a:r>
            <a:r>
              <a:rPr lang="en-US" sz="1200" b="1" dirty="0">
                <a:latin typeface="Comic Sans MS" pitchFamily="66" charset="0"/>
              </a:rPr>
              <a:t>LA </a:t>
            </a:r>
            <a:r>
              <a:rPr lang="en-US" sz="1200" b="1" dirty="0" smtClean="0">
                <a:latin typeface="Comic Sans MS" pitchFamily="66" charset="0"/>
              </a:rPr>
              <a:t>SEGRETARIA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РАБОТАЮ СЕКРЕТАРЕМ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1684648" y="4032652"/>
            <a:ext cx="7218548" cy="2276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ИСПОЛЬЗУЕТСЯ С ДРУГИМ ГЛАГОЛОМ В ИНФИНИТИВНОЙ ФОРМЕ, ЧТОБЫ СКАЗАТЬ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ЗАСТАВИТЬ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КОГО-ТО ДЕЛАТЬ ЧТО-ТО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100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100" b="1" dirty="0" smtClean="0">
                <a:latin typeface="Comic Sans MS" pitchFamily="66" charset="0"/>
              </a:rPr>
              <a:t>FAI FARE I COMPITI A SASHA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[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ЗАСТАВЬ САШУ ДЕЛАТЬ ДОМАШНЕЕ ЗАДАНИЕ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1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100" b="1" dirty="0" smtClean="0">
                <a:latin typeface="Comic Sans MS" pitchFamily="66" charset="0"/>
              </a:rPr>
              <a:t>FAI STUDIARE SASHA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ЗАСТАВЬ САШУ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УЧИТЬСЯ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5" y="3985850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5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907704" y="753086"/>
            <a:ext cx="5976664" cy="1008745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2" y="0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9273" y="2089321"/>
            <a:ext cx="8667872" cy="11811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65793" y="3501976"/>
            <a:ext cx="8697349" cy="3239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Comic Sans MS" pitchFamily="66" charset="0"/>
              </a:rPr>
              <a:t>	</a:t>
            </a:r>
            <a:r>
              <a:rPr lang="en-US" sz="1600" b="1" dirty="0" smtClean="0">
                <a:latin typeface="Comic Sans MS" pitchFamily="66" charset="0"/>
              </a:rPr>
              <a:t>STARE A CASA </a:t>
            </a:r>
            <a:r>
              <a:rPr lang="ru-RU" sz="1600" b="1" dirty="0" smtClean="0">
                <a:latin typeface="Comic Sans MS" pitchFamily="66" charset="0"/>
              </a:rPr>
              <a:t>			</a:t>
            </a:r>
            <a:r>
              <a:rPr lang="en-US" sz="1600" b="1" dirty="0" smtClean="0">
                <a:latin typeface="Comic Sans MS" pitchFamily="66" charset="0"/>
              </a:rPr>
              <a:t>STARE </a:t>
            </a:r>
            <a:r>
              <a:rPr lang="en-US" sz="1600" b="1" dirty="0">
                <a:latin typeface="Comic Sans MS" pitchFamily="66" charset="0"/>
              </a:rPr>
              <a:t>BENE / MALE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СИДИТ ДОМА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	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ЧУВСТВОВАТЬ СЕБЯ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ПЛОХО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                              </a:t>
            </a:r>
            <a:r>
              <a:rPr lang="en-US" sz="1600" b="1" dirty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6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1600" b="1" dirty="0" smtClean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endParaRPr lang="ru-RU" sz="1600" b="1" dirty="0">
              <a:latin typeface="Comic Sans MS" pitchFamily="66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			COME STAI?   STO BENE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STO MALE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ДЕЛ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А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КАК СЕБЯ ЧУВСТВУЕШЬ?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[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ХОРОШО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/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ПЛОХО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]                                      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  </a:t>
            </a:r>
            <a:endParaRPr lang="ru-RU" sz="1600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345316" y="2188512"/>
            <a:ext cx="7619172" cy="1166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ИТАЛЬЯНСКОМ ЯЗЫКЕ ГЛАГОЛ STARE ЧАСТО ЯВЛЯЕТСЯ СИНОНИМОМ ГЛАГОЛА ESSERE В ЗНАЧЕНИИ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НАХОДИТЬСЯ».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НО ЕГО ИСПОЛЬЗОВАНИЕ В ТАКОМ ЗНАЧЕНИИ ЧАЩЕ ВСТРЕЧАЕТСЯ НА ЮГЕ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ИТАЛИИ. НА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СЕВЕРЕ И В ЦЕНТРЕ ЧАЩЕ ИСПОЛЬЗУЕТСЯ КАК СИНОНИМ К СЛОВУ «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БЫТЬ»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ПРИМЕЧАТЕЛЬНО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 ЧТО В ИТАЛЬЯНСКОМ ГЛАГОЛ STARE ИСПОЛЬЗУЕТСЯ В ТЕХ ЖЕ СЛУЧАЯХ, В КАКИХ В РУССКОМ ИСПОЛЬЗУЕТСЯ ГЛАГОЛ “СИДЕТЬ” (ДОМА, ЗА СТОЛОМ, НА РАБОТЕ)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9" y="2103797"/>
            <a:ext cx="1076127" cy="103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moziru.com/images/sofa-clipart-man-on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2751"/>
            <a:ext cx="1440160" cy="129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05" y="4172751"/>
            <a:ext cx="989700" cy="117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4098550"/>
            <a:ext cx="928976" cy="12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1964809" y="869624"/>
            <a:ext cx="6096891" cy="908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IO STO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НАХОЖУСЬ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en-US" sz="1600" b="1" dirty="0" smtClean="0">
                <a:latin typeface="Comic Sans MS" pitchFamily="66" charset="0"/>
              </a:rPr>
              <a:t>NOI STIAMO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МЫ НАХОДИМСЯ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] 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TU STAI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НАХОДИШЬСЯ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         </a:t>
            </a:r>
            <a:r>
              <a:rPr lang="en-US" sz="1600" b="1" dirty="0" smtClean="0">
                <a:latin typeface="Comic Sans MS" pitchFamily="66" charset="0"/>
              </a:rPr>
              <a:t>VOI STATE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ВЫ НАХОДИТЕСЬ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  <a:p>
            <a:pPr marL="0" indent="0">
              <a:buNone/>
            </a:pPr>
            <a:r>
              <a:rPr lang="en-US" sz="1600" b="1" dirty="0" smtClean="0">
                <a:latin typeface="Comic Sans MS" pitchFamily="66" charset="0"/>
              </a:rPr>
              <a:t>LUI/LEI STA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НАХОДИТСЯ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  </a:t>
            </a:r>
            <a:r>
              <a:rPr lang="en-US" sz="1600" b="1" dirty="0" smtClean="0">
                <a:latin typeface="Comic Sans MS" pitchFamily="66" charset="0"/>
              </a:rPr>
              <a:t>LORO STA</a:t>
            </a:r>
            <a:r>
              <a:rPr lang="en-US" sz="1600" b="1" dirty="0" smtClean="0">
                <a:solidFill>
                  <a:srgbClr val="7030A0"/>
                </a:solidFill>
                <a:latin typeface="Comic Sans MS" pitchFamily="66" charset="0"/>
              </a:rPr>
              <a:t>NN</a:t>
            </a:r>
            <a:r>
              <a:rPr lang="en-US" sz="1600" b="1" dirty="0" smtClean="0">
                <a:latin typeface="Comic Sans MS" pitchFamily="66" charset="0"/>
              </a:rPr>
              <a:t>O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ОНИ НАХОДЯТСЯ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>
            <a:spLocks noGrp="1"/>
          </p:cNvSpPr>
          <p:nvPr>
            <p:ph idx="1"/>
          </p:nvPr>
        </p:nvSpPr>
        <p:spPr>
          <a:xfrm>
            <a:off x="1345316" y="127088"/>
            <a:ext cx="7475156" cy="5098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 pitchFamily="66" charset="0"/>
              </a:rPr>
              <a:t>STARE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НАХОДИТЬСЯ, БЫТЬ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315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8376" y="1200255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4494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1673931" y="1549733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 СОЧЕТАНИИ С ГЕРУНДИЕМ ДЛЯ ТОГО, ЧТОБЫ ВЫРАЗИТЬ ДЕЙСТВИЕ, КОТОРОЕ ПРОИСХОДИТ В МОМЕНТ РЕЧИ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LAVORANDO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В ДАННЫЙ МОМЕНТ РАБОТАЮ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2491079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1"/>
          <p:cNvSpPr txBox="1">
            <a:spLocks/>
          </p:cNvSpPr>
          <p:nvPr/>
        </p:nvSpPr>
        <p:spPr>
          <a:xfrm>
            <a:off x="1756127" y="2491079"/>
            <a:ext cx="7362603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-ARE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-ANDO  IO STO MANGI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ARE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=IO STO MANGI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ANDO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+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VED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VED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-IRE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 PART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756127" y="3861048"/>
            <a:ext cx="7280408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ВМЕСТЕ С ПРЕДЛОГОМ PER, ВСЛЕД ЗА КОТОРЫМ ИДЕТ ГЛАГОЛ В ИНФИНИТИВНОЙ ФОРМЕ, ЧТОБЫ ВЫРАЗИТЬ ДЕЙСТВИЕ КОТОРОЕ ПРОИЗОЙДЕТ В БЛИЖАЙШЕЕ ВРЕМЯ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PER USCIRE DI CASA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СОБИРАЮСЬ ВЫЙТИ ИЗ ДОМА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1781395" y="4962348"/>
            <a:ext cx="7162877" cy="768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PER +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ИНФ.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IO STO PER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	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" y="3749035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4938912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78376" y="3765851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5044"/>
            <a:ext cx="936104" cy="9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136" y="796642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800" y="3698776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8376" y="1200255"/>
            <a:ext cx="8565896" cy="2346121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4494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1673931" y="1549733"/>
            <a:ext cx="7362603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 СОЧЕТАНИИ С ГЕРУНДИЕМ ДЛЯ ТОГО, ЧТОБЫ ВЫРАЗИТЬ ДЕЙСТВИЕ, КОТОРОЕ ПРОИСХОДИТ В МОМЕНТ РЕЧИ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LAVORANDO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В ДАННЫЙ МОМЕНТ РАБОТАЮ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Объект 1"/>
          <p:cNvSpPr txBox="1">
            <a:spLocks/>
          </p:cNvSpPr>
          <p:nvPr/>
        </p:nvSpPr>
        <p:spPr>
          <a:xfrm>
            <a:off x="1" y="723562"/>
            <a:ext cx="3347864" cy="473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tx2"/>
                </a:solidFill>
                <a:latin typeface="Comic Sans MS" pitchFamily="66" charset="0"/>
              </a:rPr>
              <a:t>WWW.ALFASCHOOL.ORG</a:t>
            </a:r>
            <a:r>
              <a:rPr lang="en-US" sz="1600" b="1" dirty="0" smtClean="0">
                <a:latin typeface="Comic Sans MS" pitchFamily="66" charset="0"/>
              </a:rPr>
              <a:t>		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8" y="1325707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2491079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1"/>
          <p:cNvSpPr txBox="1">
            <a:spLocks/>
          </p:cNvSpPr>
          <p:nvPr/>
        </p:nvSpPr>
        <p:spPr>
          <a:xfrm>
            <a:off x="1756127" y="2491079"/>
            <a:ext cx="7362603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-ARE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-ANDO  IO STO MANGI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ARE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=IO STO MANGI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ANDO</a:t>
            </a: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+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VED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ERE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VED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</a:p>
          <a:p>
            <a:pPr marL="0" indent="0"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	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-IRE 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-ENDO  IO STO  PART</a:t>
            </a:r>
            <a:r>
              <a:rPr lang="en-US" sz="4800" b="1" strike="sngStrike" dirty="0" smtClean="0">
                <a:solidFill>
                  <a:srgbClr val="7030A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 IO STO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ENDO</a:t>
            </a:r>
            <a:endParaRPr lang="en-US" sz="4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Объект 1"/>
          <p:cNvSpPr txBox="1">
            <a:spLocks/>
          </p:cNvSpPr>
          <p:nvPr/>
        </p:nvSpPr>
        <p:spPr>
          <a:xfrm>
            <a:off x="1756127" y="3861048"/>
            <a:ext cx="7280408" cy="889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 STARE ИСПОЛЬЗУЕТСЯ ВМЕСТЕ С ПРЕДЛОГОМ PER, ВСЛЕД ЗА КОТОРЫМ ИДЕТ ГЛАГОЛ В ИНФИНИТИВНОЙ ФОРМЕ, ЧТОБЫ ВЫРАЗИТЬ ДЕЙСТВИЕ КОТОРОЕ ПРОИЗОЙДЕТ В БЛИЖАЙШЕЕ ВРЕМЯ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7030A0"/>
                </a:solidFill>
                <a:latin typeface="Comic Sans MS" pitchFamily="66" charset="0"/>
              </a:rPr>
              <a:t>НАПРИМЕР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IO STO PER USCIRE DI CASA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[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СОБИРАЮСЬ ВЫЙТИ ИЗ ДОМА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Объект 1"/>
          <p:cNvSpPr txBox="1">
            <a:spLocks/>
          </p:cNvSpPr>
          <p:nvPr/>
        </p:nvSpPr>
        <p:spPr>
          <a:xfrm>
            <a:off x="1781395" y="4962348"/>
            <a:ext cx="7162877" cy="768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FORMULA:	 </a:t>
            </a:r>
          </a:p>
          <a:p>
            <a:pPr marL="0" indent="0">
              <a:buFont typeface="Arial" pitchFamily="34" charset="0"/>
              <a:buNone/>
            </a:pPr>
            <a:endParaRPr lang="en-US" sz="48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Comic Sans MS" pitchFamily="66" charset="0"/>
              </a:rPr>
              <a:t>IO STO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 PER +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ИНФ.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IO STO PER PART</a:t>
            </a:r>
            <a:r>
              <a:rPr lang="en-US" sz="4800" b="1" dirty="0" smtClean="0">
                <a:solidFill>
                  <a:srgbClr val="0070C0"/>
                </a:solidFill>
                <a:latin typeface="Comic Sans MS" pitchFamily="66" charset="0"/>
              </a:rPr>
              <a:t>IRE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	</a:t>
            </a: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9" y="3749035"/>
            <a:ext cx="1194074" cy="11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99" y="4938912"/>
            <a:ext cx="106993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4331</TotalTime>
  <Words>18821</Words>
  <Application>Microsoft Office PowerPoint</Application>
  <PresentationFormat>Экран (4:3)</PresentationFormat>
  <Paragraphs>353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189</cp:revision>
  <dcterms:created xsi:type="dcterms:W3CDTF">2018-01-29T18:25:33Z</dcterms:created>
  <dcterms:modified xsi:type="dcterms:W3CDTF">2018-03-26T13:40:30Z</dcterms:modified>
</cp:coreProperties>
</file>