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9"/>
  </p:notesMasterIdLst>
  <p:sldIdLst>
    <p:sldId id="269" r:id="rId2"/>
    <p:sldId id="306" r:id="rId3"/>
    <p:sldId id="304" r:id="rId4"/>
    <p:sldId id="307" r:id="rId5"/>
    <p:sldId id="287" r:id="rId6"/>
    <p:sldId id="297" r:id="rId7"/>
    <p:sldId id="30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24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68" autoAdjust="0"/>
    <p:restoredTop sz="97143" autoAdjust="0"/>
  </p:normalViewPr>
  <p:slideViewPr>
    <p:cSldViewPr>
      <p:cViewPr>
        <p:scale>
          <a:sx n="125" d="100"/>
          <a:sy n="125" d="100"/>
        </p:scale>
        <p:origin x="-1614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1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C2268-89A4-4D24-A024-185137EF9D65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C89EC-3E4B-423F-87D7-B704241750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48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CA46-2427-421E-A667-C9FB9DD9AF7A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63F0-2E97-45D0-A15C-D95834A93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158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CA46-2427-421E-A667-C9FB9DD9AF7A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63F0-2E97-45D0-A15C-D95834A93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614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CA46-2427-421E-A667-C9FB9DD9AF7A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63F0-2E97-45D0-A15C-D95834A93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917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CA46-2427-421E-A667-C9FB9DD9AF7A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63F0-2E97-45D0-A15C-D95834A93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448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CA46-2427-421E-A667-C9FB9DD9AF7A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63F0-2E97-45D0-A15C-D95834A93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172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CA46-2427-421E-A667-C9FB9DD9AF7A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63F0-2E97-45D0-A15C-D95834A93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832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CA46-2427-421E-A667-C9FB9DD9AF7A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63F0-2E97-45D0-A15C-D95834A93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26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CA46-2427-421E-A667-C9FB9DD9AF7A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63F0-2E97-45D0-A15C-D95834A93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842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CA46-2427-421E-A667-C9FB9DD9AF7A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63F0-2E97-45D0-A15C-D95834A93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007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CA46-2427-421E-A667-C9FB9DD9AF7A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63F0-2E97-45D0-A15C-D95834A93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693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CA46-2427-421E-A667-C9FB9DD9AF7A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63F0-2E97-45D0-A15C-D95834A93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396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0CA46-2427-421E-A667-C9FB9DD9AF7A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363F0-2E97-45D0-A15C-D95834A93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401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/>
          <p:cNvSpPr txBox="1">
            <a:spLocks/>
          </p:cNvSpPr>
          <p:nvPr/>
        </p:nvSpPr>
        <p:spPr>
          <a:xfrm rot="20049941">
            <a:off x="-2550530" y="-1704306"/>
            <a:ext cx="13678262" cy="68323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5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 smtClean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 smtClean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</a:t>
            </a:r>
            <a:r>
              <a:rPr lang="en-US" sz="1100" b="1" dirty="0" smtClean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-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www.alfaschool.org – </a:t>
            </a:r>
            <a:r>
              <a:rPr lang="ru-RU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</a:t>
            </a:r>
            <a:r>
              <a:rPr lang="en-US" sz="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</a:t>
            </a:r>
            <a:r>
              <a:rPr lang="en-US" sz="6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5098 - </a:t>
            </a:r>
            <a:endParaRPr lang="en-US" sz="1100" b="1" dirty="0">
              <a:solidFill>
                <a:schemeClr val="bg1">
                  <a:lumMod val="8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1478" y="638118"/>
            <a:ext cx="1352930" cy="13507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Объект 2"/>
          <p:cNvSpPr txBox="1">
            <a:spLocks/>
          </p:cNvSpPr>
          <p:nvPr/>
        </p:nvSpPr>
        <p:spPr>
          <a:xfrm>
            <a:off x="215516" y="908720"/>
            <a:ext cx="8712968" cy="4392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Brush Script MT" pitchFamily="66" charset="0"/>
              <a:buNone/>
            </a:pP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"/>
          </p:nvPr>
        </p:nvSpPr>
        <p:spPr>
          <a:xfrm>
            <a:off x="215900" y="2276475"/>
            <a:ext cx="8712200" cy="29527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WWW.ALFASCHOOL.ORG</a:t>
            </a:r>
          </a:p>
          <a:p>
            <a:pPr marL="0" indent="0" algn="ctr">
              <a:buNone/>
            </a:pPr>
            <a:r>
              <a:rPr lang="en-U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TEL +79067375098</a:t>
            </a:r>
            <a:endParaRPr lang="ru-RU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50066" y="1340768"/>
            <a:ext cx="609370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УРОК № 007</a:t>
            </a:r>
          </a:p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Модальные глаголы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5965448"/>
            <a:ext cx="9144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Школа итал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ьянского</a:t>
            </a: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языка в Москве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10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 txBox="1">
            <a:spLocks/>
          </p:cNvSpPr>
          <p:nvPr/>
        </p:nvSpPr>
        <p:spPr>
          <a:xfrm rot="20049941">
            <a:off x="-2606420" y="-1350115"/>
            <a:ext cx="12189798" cy="623446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</a:t>
            </a:r>
            <a:r>
              <a:rPr lang="en-US" sz="1400" b="1" dirty="0" smtClean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 smtClean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</a:t>
            </a:r>
            <a:endParaRPr lang="en-US" sz="1400" b="1" dirty="0">
              <a:solidFill>
                <a:schemeClr val="bg1">
                  <a:lumMod val="8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5965448"/>
            <a:ext cx="9144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Школа итал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ьянского</a:t>
            </a: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языка в Москве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72" y="0"/>
            <a:ext cx="765320" cy="7640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Объект 1"/>
          <p:cNvSpPr txBox="1">
            <a:spLocks/>
          </p:cNvSpPr>
          <p:nvPr/>
        </p:nvSpPr>
        <p:spPr>
          <a:xfrm>
            <a:off x="1" y="893229"/>
            <a:ext cx="3347864" cy="473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solidFill>
                  <a:schemeClr val="tx2"/>
                </a:solidFill>
                <a:latin typeface="Comic Sans MS" pitchFamily="66" charset="0"/>
              </a:rPr>
              <a:t>WWW.ALFASCHOOL.ORG</a:t>
            </a:r>
            <a:r>
              <a:rPr lang="en-US" sz="1600" b="1" dirty="0" smtClean="0">
                <a:latin typeface="Comic Sans MS" pitchFamily="66" charset="0"/>
              </a:rPr>
              <a:t>		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	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4088" y="2155140"/>
            <a:ext cx="6840760" cy="1417876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1"/>
          <p:cNvSpPr txBox="1">
            <a:spLocks/>
          </p:cNvSpPr>
          <p:nvPr/>
        </p:nvSpPr>
        <p:spPr>
          <a:xfrm>
            <a:off x="1311465" y="2593026"/>
            <a:ext cx="6521070" cy="908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b="1" dirty="0" smtClean="0">
                <a:latin typeface="Comic Sans MS" pitchFamily="66" charset="0"/>
              </a:rPr>
              <a:t>IO VO</a:t>
            </a:r>
            <a:r>
              <a:rPr lang="en-US" sz="1500" b="1" dirty="0" smtClean="0">
                <a:solidFill>
                  <a:srgbClr val="F824CB"/>
                </a:solidFill>
                <a:latin typeface="Comic Sans MS" pitchFamily="66" charset="0"/>
              </a:rPr>
              <a:t>GLI</a:t>
            </a:r>
            <a:r>
              <a:rPr lang="en-US" sz="1500" b="1" dirty="0" smtClean="0">
                <a:latin typeface="Comic Sans MS" pitchFamily="66" charset="0"/>
              </a:rPr>
              <a:t>O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Я 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ХОЧУ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        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  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      	</a:t>
            </a:r>
            <a:r>
              <a:rPr lang="en-US" sz="15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    </a:t>
            </a:r>
            <a:r>
              <a:rPr lang="en-US" sz="1500" b="1" dirty="0" smtClean="0">
                <a:latin typeface="Comic Sans MS" pitchFamily="66" charset="0"/>
              </a:rPr>
              <a:t>NOI VO</a:t>
            </a:r>
            <a:r>
              <a:rPr lang="en-US" sz="1500" b="1" dirty="0" smtClean="0">
                <a:solidFill>
                  <a:srgbClr val="F824CB"/>
                </a:solidFill>
                <a:latin typeface="Comic Sans MS" pitchFamily="66" charset="0"/>
              </a:rPr>
              <a:t>GL</a:t>
            </a:r>
            <a:r>
              <a:rPr lang="en-US" sz="1500" b="1" dirty="0" smtClean="0">
                <a:latin typeface="Comic Sans MS" pitchFamily="66" charset="0"/>
              </a:rPr>
              <a:t>IAMO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МЫ 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ХОТИМ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</a:t>
            </a:r>
          </a:p>
          <a:p>
            <a:pPr marL="0" indent="0">
              <a:buNone/>
            </a:pPr>
            <a:r>
              <a:rPr lang="en-US" sz="1500" b="1" dirty="0" smtClean="0">
                <a:latin typeface="Comic Sans MS" pitchFamily="66" charset="0"/>
              </a:rPr>
              <a:t>TU V</a:t>
            </a:r>
            <a:r>
              <a:rPr lang="en-US" sz="1500" b="1" dirty="0" smtClean="0">
                <a:solidFill>
                  <a:srgbClr val="F824CB"/>
                </a:solidFill>
                <a:latin typeface="Comic Sans MS" pitchFamily="66" charset="0"/>
              </a:rPr>
              <a:t>UO</a:t>
            </a:r>
            <a:r>
              <a:rPr lang="en-US" sz="1500" b="1" dirty="0" smtClean="0">
                <a:latin typeface="Comic Sans MS" pitchFamily="66" charset="0"/>
              </a:rPr>
              <a:t>I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ТЫ ХОЧЕШЬ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             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            </a:t>
            </a:r>
            <a:r>
              <a:rPr lang="en-US" sz="1500" b="1" dirty="0" smtClean="0">
                <a:latin typeface="Comic Sans MS" pitchFamily="66" charset="0"/>
              </a:rPr>
              <a:t>VOI VOLETE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ВЫ 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ХОТИТЕ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</a:t>
            </a:r>
          </a:p>
          <a:p>
            <a:pPr marL="0" indent="0">
              <a:buNone/>
            </a:pPr>
            <a:r>
              <a:rPr lang="en-US" sz="1500" b="1" dirty="0" smtClean="0">
                <a:latin typeface="Comic Sans MS" pitchFamily="66" charset="0"/>
              </a:rPr>
              <a:t>LUI/LEI V</a:t>
            </a:r>
            <a:r>
              <a:rPr lang="en-US" sz="1500" b="1" dirty="0" smtClean="0">
                <a:solidFill>
                  <a:srgbClr val="F824CB"/>
                </a:solidFill>
                <a:latin typeface="Comic Sans MS" pitchFamily="66" charset="0"/>
              </a:rPr>
              <a:t>UOL</a:t>
            </a:r>
            <a:r>
              <a:rPr lang="en-US" sz="1500" b="1" dirty="0" smtClean="0">
                <a:latin typeface="Comic Sans MS" pitchFamily="66" charset="0"/>
              </a:rPr>
              <a:t>E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ОН/ОНА ХОЧЕТ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 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        </a:t>
            </a:r>
            <a:r>
              <a:rPr lang="en-US" sz="1500" b="1" dirty="0" smtClean="0">
                <a:latin typeface="Comic Sans MS" pitchFamily="66" charset="0"/>
              </a:rPr>
              <a:t>LORO VO</a:t>
            </a:r>
            <a:r>
              <a:rPr lang="en-US" sz="1500" b="1" dirty="0" smtClean="0">
                <a:solidFill>
                  <a:srgbClr val="F824CB"/>
                </a:solidFill>
                <a:latin typeface="Comic Sans MS" pitchFamily="66" charset="0"/>
              </a:rPr>
              <a:t>GLI</a:t>
            </a:r>
            <a:r>
              <a:rPr lang="en-US" sz="1500" b="1" dirty="0" smtClean="0">
                <a:latin typeface="Comic Sans MS" pitchFamily="66" charset="0"/>
              </a:rPr>
              <a:t>ONO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ОНИ 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ХОТЯТ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</a:t>
            </a:r>
            <a:endParaRPr lang="ru-RU" sz="900" b="1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465" y="1124744"/>
            <a:ext cx="7776936" cy="792088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ъект 1"/>
          <p:cNvSpPr txBox="1">
            <a:spLocks/>
          </p:cNvSpPr>
          <p:nvPr/>
        </p:nvSpPr>
        <p:spPr>
          <a:xfrm>
            <a:off x="1599597" y="1247623"/>
            <a:ext cx="6932843" cy="7412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МОДАЛЬНЫЕ ГЛАГОЛЫ ИТАЛЬЯНСКОГО ЯЗЫКА - ЭТО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VOLERE, DOVERE, POTERE, SAPERE.</a:t>
            </a:r>
          </a:p>
          <a:p>
            <a:pPr marL="0" indent="0">
              <a:buNone/>
            </a:pP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ОНИ ВСЕ ОТНОСЯТСЯ КО 2-ОМУ ТИПУ СПРЯЖЕНИЯ НА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(-ERE)</a:t>
            </a: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И ВСЕ НЕПРАВИЛЬНЫЕ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  <a:p>
            <a:pPr marL="0" indent="0">
              <a:buNone/>
            </a:pP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МОДАЛЬНЫЕ ГЛАГОЛЫ ИСПОЛЬЗУЮТСЯ АНАЛОГИЧНО В РУССКОМ И ИТАЛЬЯНСКОМ ЯЗЫКАХ</a:t>
            </a:r>
            <a:endParaRPr lang="en-US" sz="11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1" name="Picture 2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78" y="1157466"/>
            <a:ext cx="785888" cy="7593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Объект 1"/>
          <p:cNvSpPr txBox="1">
            <a:spLocks/>
          </p:cNvSpPr>
          <p:nvPr/>
        </p:nvSpPr>
        <p:spPr>
          <a:xfrm>
            <a:off x="1333403" y="213668"/>
            <a:ext cx="7553741" cy="50989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dirty="0" smtClean="0">
                <a:latin typeface="Comic Sans MS" pitchFamily="66" charset="0"/>
              </a:rPr>
              <a:t>VERBI MODALI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МОДАЛЬНЫЕ ГЛАГОЛЫ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</a:t>
            </a:r>
          </a:p>
        </p:txBody>
      </p:sp>
      <p:sp>
        <p:nvSpPr>
          <p:cNvPr id="14" name="Объект 1"/>
          <p:cNvSpPr txBox="1">
            <a:spLocks/>
          </p:cNvSpPr>
          <p:nvPr/>
        </p:nvSpPr>
        <p:spPr>
          <a:xfrm>
            <a:off x="795480" y="2155140"/>
            <a:ext cx="8091664" cy="50989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600" dirty="0" smtClean="0">
                <a:latin typeface="Comic Sans MS" pitchFamily="66" charset="0"/>
              </a:rPr>
              <a:t>VOLERE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sz="17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17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ХОТЕТЬ</a:t>
            </a:r>
            <a:r>
              <a:rPr lang="en-US" sz="17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59483" y="4725144"/>
            <a:ext cx="6840760" cy="149007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бъект 1"/>
          <p:cNvSpPr txBox="1">
            <a:spLocks/>
          </p:cNvSpPr>
          <p:nvPr/>
        </p:nvSpPr>
        <p:spPr>
          <a:xfrm>
            <a:off x="560111" y="4675234"/>
            <a:ext cx="8091664" cy="50989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600" dirty="0" smtClean="0">
                <a:latin typeface="Comic Sans MS" pitchFamily="66" charset="0"/>
              </a:rPr>
              <a:t>POTERE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sz="17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17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МОЧЬ</a:t>
            </a:r>
            <a:r>
              <a:rPr lang="en-US" sz="17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</a:t>
            </a:r>
          </a:p>
        </p:txBody>
      </p:sp>
      <p:sp>
        <p:nvSpPr>
          <p:cNvPr id="17" name="Объект 1"/>
          <p:cNvSpPr txBox="1">
            <a:spLocks/>
          </p:cNvSpPr>
          <p:nvPr/>
        </p:nvSpPr>
        <p:spPr>
          <a:xfrm>
            <a:off x="1277935" y="5185128"/>
            <a:ext cx="6521070" cy="908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b="1" dirty="0" smtClean="0">
                <a:latin typeface="Comic Sans MS" pitchFamily="66" charset="0"/>
              </a:rPr>
              <a:t>IO </a:t>
            </a:r>
            <a:r>
              <a:rPr lang="en-US" sz="1500" b="1" dirty="0" smtClean="0">
                <a:latin typeface="Comic Sans MS" pitchFamily="66" charset="0"/>
              </a:rPr>
              <a:t>PO</a:t>
            </a:r>
            <a:r>
              <a:rPr lang="en-US" sz="1500" b="1" dirty="0" smtClean="0">
                <a:solidFill>
                  <a:srgbClr val="F824CB"/>
                </a:solidFill>
                <a:latin typeface="Comic Sans MS" pitchFamily="66" charset="0"/>
              </a:rPr>
              <a:t>SS</a:t>
            </a:r>
            <a:r>
              <a:rPr lang="en-US" sz="1500" b="1" dirty="0" smtClean="0">
                <a:latin typeface="Comic Sans MS" pitchFamily="66" charset="0"/>
              </a:rPr>
              <a:t>O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Я МОГУ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        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  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      	      </a:t>
            </a:r>
            <a:r>
              <a:rPr lang="en-US" sz="1500" b="1" dirty="0" smtClean="0">
                <a:latin typeface="Comic Sans MS" pitchFamily="66" charset="0"/>
              </a:rPr>
              <a:t>NOI </a:t>
            </a:r>
            <a:r>
              <a:rPr lang="en-US" sz="1500" b="1" dirty="0">
                <a:latin typeface="Comic Sans MS" pitchFamily="66" charset="0"/>
              </a:rPr>
              <a:t>PO</a:t>
            </a:r>
            <a:r>
              <a:rPr lang="en-US" sz="1500" b="1" dirty="0">
                <a:solidFill>
                  <a:srgbClr val="F824CB"/>
                </a:solidFill>
                <a:latin typeface="Comic Sans MS" pitchFamily="66" charset="0"/>
              </a:rPr>
              <a:t>SS</a:t>
            </a:r>
            <a:r>
              <a:rPr lang="en-US" sz="1500" b="1" dirty="0">
                <a:latin typeface="Comic Sans MS" pitchFamily="66" charset="0"/>
              </a:rPr>
              <a:t>IAMO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МЫ МОЖЕМ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</a:t>
            </a:r>
          </a:p>
          <a:p>
            <a:pPr marL="0" indent="0">
              <a:buNone/>
            </a:pPr>
            <a:r>
              <a:rPr lang="en-US" sz="1500" b="1" dirty="0" smtClean="0">
                <a:latin typeface="Comic Sans MS" pitchFamily="66" charset="0"/>
              </a:rPr>
              <a:t>TU P</a:t>
            </a:r>
            <a:r>
              <a:rPr lang="en-US" sz="1500" b="1" dirty="0" smtClean="0">
                <a:solidFill>
                  <a:srgbClr val="F824CB"/>
                </a:solidFill>
                <a:latin typeface="Comic Sans MS" pitchFamily="66" charset="0"/>
              </a:rPr>
              <a:t>U</a:t>
            </a:r>
            <a:r>
              <a:rPr lang="en-US" sz="1500" b="1" dirty="0" smtClean="0">
                <a:latin typeface="Comic Sans MS" pitchFamily="66" charset="0"/>
              </a:rPr>
              <a:t>OI  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ТЫ МОЖЕШЬ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             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     </a:t>
            </a:r>
            <a:r>
              <a:rPr lang="en-US" sz="1500" b="1" dirty="0">
                <a:latin typeface="Comic Sans MS" pitchFamily="66" charset="0"/>
              </a:rPr>
              <a:t>VOI POTETE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ВЫ МОЖЕТЕ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</a:t>
            </a:r>
          </a:p>
          <a:p>
            <a:pPr marL="0" indent="0">
              <a:buNone/>
            </a:pPr>
            <a:r>
              <a:rPr lang="en-US" sz="1500" b="1" dirty="0">
                <a:latin typeface="Comic Sans MS" pitchFamily="66" charset="0"/>
              </a:rPr>
              <a:t>LUI/LEI </a:t>
            </a:r>
            <a:r>
              <a:rPr lang="en-US" sz="1500" b="1" dirty="0" smtClean="0">
                <a:latin typeface="Comic Sans MS" pitchFamily="66" charset="0"/>
              </a:rPr>
              <a:t>P</a:t>
            </a:r>
            <a:r>
              <a:rPr lang="en-US" sz="1500" b="1" dirty="0" smtClean="0">
                <a:solidFill>
                  <a:srgbClr val="F824CB"/>
                </a:solidFill>
                <a:latin typeface="Comic Sans MS" pitchFamily="66" charset="0"/>
              </a:rPr>
              <a:t>UO’</a:t>
            </a:r>
            <a:r>
              <a:rPr lang="en-US" sz="16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ОН/ОНА МОЖЕТ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 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        </a:t>
            </a:r>
            <a:r>
              <a:rPr lang="en-US" sz="1500" b="1" dirty="0">
                <a:latin typeface="Comic Sans MS" pitchFamily="66" charset="0"/>
              </a:rPr>
              <a:t>LORO PO</a:t>
            </a:r>
            <a:r>
              <a:rPr lang="en-US" sz="1500" b="1" dirty="0">
                <a:solidFill>
                  <a:srgbClr val="F824CB"/>
                </a:solidFill>
                <a:latin typeface="Comic Sans MS" pitchFamily="66" charset="0"/>
              </a:rPr>
              <a:t>SS</a:t>
            </a:r>
            <a:r>
              <a:rPr lang="en-US" sz="1500" b="1" dirty="0">
                <a:latin typeface="Comic Sans MS" pitchFamily="66" charset="0"/>
              </a:rPr>
              <a:t>ONO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ОНИ МОГУТ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</a:t>
            </a:r>
            <a:endParaRPr lang="ru-RU" sz="900" b="1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59482" y="3716621"/>
            <a:ext cx="6855365" cy="864505"/>
          </a:xfrm>
          <a:prstGeom prst="roundRect">
            <a:avLst/>
          </a:prstGeom>
          <a:solidFill>
            <a:srgbClr val="FF0000">
              <a:alpha val="6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18" descr="Risultati immagini per ÐÐÐÐÐÐÐÐ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945" y="3847687"/>
            <a:ext cx="540759" cy="486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Объект 1"/>
          <p:cNvSpPr txBox="1">
            <a:spLocks/>
          </p:cNvSpPr>
          <p:nvPr/>
        </p:nvSpPr>
        <p:spPr>
          <a:xfrm>
            <a:off x="1826420" y="3718349"/>
            <a:ext cx="5996839" cy="8627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1000" b="1" dirty="0" smtClean="0">
                <a:latin typeface="Comic Sans MS" pitchFamily="66" charset="0"/>
              </a:rPr>
              <a:t>ВНИМАНИЕ</a:t>
            </a:r>
            <a:r>
              <a:rPr lang="en-US" sz="1000" b="1" dirty="0" smtClean="0">
                <a:latin typeface="Comic Sans MS" pitchFamily="66" charset="0"/>
              </a:rPr>
              <a:t>! </a:t>
            </a:r>
          </a:p>
          <a:p>
            <a:pPr marL="0" indent="0">
              <a:buFont typeface="Arial" pitchFamily="34" charset="0"/>
              <a:buNone/>
            </a:pPr>
            <a:r>
              <a:rPr lang="ru-RU" sz="900" b="1" dirty="0" smtClean="0">
                <a:latin typeface="Comic Sans MS" pitchFamily="66" charset="0"/>
              </a:rPr>
              <a:t>В ИТАЛЬЯНСКОМ ЯЗЫКЕ ФОРМЫ ГЛАГОЛА </a:t>
            </a:r>
            <a:r>
              <a:rPr lang="en-US" sz="900" b="1" dirty="0" smtClean="0">
                <a:latin typeface="Comic Sans MS" pitchFamily="66" charset="0"/>
              </a:rPr>
              <a:t>VOLERE </a:t>
            </a:r>
            <a:r>
              <a:rPr lang="ru-RU" sz="900" b="1" dirty="0" smtClean="0">
                <a:latin typeface="Comic Sans MS" pitchFamily="66" charset="0"/>
              </a:rPr>
              <a:t>В НАСТОЯЩЕМ ВРЕМЕНИ В 1Л. ЕД. И МН. Ч.</a:t>
            </a:r>
            <a:r>
              <a:rPr lang="en-US" sz="900" b="1" dirty="0" smtClean="0">
                <a:latin typeface="Comic Sans MS" pitchFamily="66" charset="0"/>
              </a:rPr>
              <a:t>: </a:t>
            </a:r>
            <a:r>
              <a:rPr lang="en-US" sz="900" b="1" dirty="0" smtClean="0">
                <a:latin typeface="Comic Sans MS" pitchFamily="66" charset="0"/>
              </a:rPr>
              <a:t>“IO VOGLIO” </a:t>
            </a:r>
            <a:r>
              <a:rPr lang="ru-RU" sz="900" b="1" dirty="0" smtClean="0">
                <a:latin typeface="Comic Sans MS" pitchFamily="66" charset="0"/>
              </a:rPr>
              <a:t>И </a:t>
            </a:r>
            <a:r>
              <a:rPr lang="en-US" sz="900" b="1" dirty="0" smtClean="0">
                <a:latin typeface="Comic Sans MS" pitchFamily="66" charset="0"/>
              </a:rPr>
              <a:t>“NOI VOGLIAMO”</a:t>
            </a:r>
            <a:r>
              <a:rPr lang="ru-RU" sz="900" b="1" dirty="0" smtClean="0">
                <a:latin typeface="Comic Sans MS" pitchFamily="66" charset="0"/>
              </a:rPr>
              <a:t> </a:t>
            </a:r>
            <a:r>
              <a:rPr lang="ru-RU" sz="900" b="1" dirty="0" smtClean="0">
                <a:latin typeface="Comic Sans MS" pitchFamily="66" charset="0"/>
              </a:rPr>
              <a:t>РЕДКО УПОТРЕБЛЯЮТСЯ, ПОТОМУ ЧТО ЗВУЧАТ НЕВЕЖЛИВО. ЛУЧШЕ ЗАМЕНИТЬ ИХ ВЕЖЛИВОЙ ФОРМОЙ УСЛОВНОГО НАКЛОНЕНИЯ</a:t>
            </a:r>
            <a:r>
              <a:rPr lang="en-US" sz="900" b="1" dirty="0" smtClean="0">
                <a:latin typeface="Comic Sans MS" pitchFamily="66" charset="0"/>
              </a:rPr>
              <a:t>: IO VORREI, NOI VORREMMO  </a:t>
            </a: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107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 txBox="1">
            <a:spLocks/>
          </p:cNvSpPr>
          <p:nvPr/>
        </p:nvSpPr>
        <p:spPr>
          <a:xfrm rot="20049941">
            <a:off x="-2606420" y="-1350115"/>
            <a:ext cx="12189798" cy="623446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</a:t>
            </a:r>
            <a:r>
              <a:rPr lang="en-US" sz="1400" b="1" dirty="0" smtClean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 smtClean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</a:t>
            </a:r>
            <a:endParaRPr lang="en-US" sz="1400" b="1" dirty="0">
              <a:solidFill>
                <a:schemeClr val="bg1">
                  <a:lumMod val="8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5965448"/>
            <a:ext cx="9144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Школа итал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ьянского</a:t>
            </a: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языка в Москве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72" y="0"/>
            <a:ext cx="765320" cy="7640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Объект 1"/>
          <p:cNvSpPr txBox="1">
            <a:spLocks/>
          </p:cNvSpPr>
          <p:nvPr/>
        </p:nvSpPr>
        <p:spPr>
          <a:xfrm>
            <a:off x="1" y="723562"/>
            <a:ext cx="3347864" cy="473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solidFill>
                  <a:schemeClr val="tx2"/>
                </a:solidFill>
                <a:latin typeface="Comic Sans MS" pitchFamily="66" charset="0"/>
              </a:rPr>
              <a:t>WWW.ALFASCHOOL.ORG</a:t>
            </a:r>
            <a:r>
              <a:rPr lang="en-US" sz="1600" b="1" dirty="0" smtClean="0">
                <a:latin typeface="Comic Sans MS" pitchFamily="66" charset="0"/>
              </a:rPr>
              <a:t>		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	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61533" y="948594"/>
            <a:ext cx="6840760" cy="1832334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1"/>
          <p:cNvSpPr txBox="1">
            <a:spLocks/>
          </p:cNvSpPr>
          <p:nvPr/>
        </p:nvSpPr>
        <p:spPr>
          <a:xfrm>
            <a:off x="1233933" y="1710906"/>
            <a:ext cx="6521070" cy="9081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latin typeface="Comic Sans MS" pitchFamily="66" charset="0"/>
              </a:rPr>
              <a:t>IO D</a:t>
            </a:r>
            <a:r>
              <a:rPr lang="en-US" sz="1600" b="1" dirty="0" smtClean="0">
                <a:solidFill>
                  <a:srgbClr val="7030A0"/>
                </a:solidFill>
                <a:latin typeface="Comic Sans MS" pitchFamily="66" charset="0"/>
              </a:rPr>
              <a:t>E</a:t>
            </a:r>
            <a:r>
              <a:rPr lang="en-US" sz="1600" b="1" dirty="0" smtClean="0">
                <a:latin typeface="Comic Sans MS" pitchFamily="66" charset="0"/>
              </a:rPr>
              <a:t>VO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Я ДОЛЖЕН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        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  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      	       </a:t>
            </a:r>
            <a:r>
              <a:rPr lang="en-US" sz="1600" b="1" dirty="0" smtClean="0">
                <a:latin typeface="Comic Sans MS" pitchFamily="66" charset="0"/>
              </a:rPr>
              <a:t>NOI DO</a:t>
            </a:r>
            <a:r>
              <a:rPr lang="en-US" sz="1600" b="1" dirty="0" smtClean="0">
                <a:solidFill>
                  <a:srgbClr val="7030A0"/>
                </a:solidFill>
                <a:latin typeface="Comic Sans MS" pitchFamily="66" charset="0"/>
              </a:rPr>
              <a:t>BB</a:t>
            </a:r>
            <a:r>
              <a:rPr lang="en-US" sz="1600" b="1" dirty="0" smtClean="0">
                <a:latin typeface="Comic Sans MS" pitchFamily="66" charset="0"/>
              </a:rPr>
              <a:t>IAMO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МЫ ДОЛЖНЫ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</a:t>
            </a:r>
          </a:p>
          <a:p>
            <a:pPr marL="0" indent="0">
              <a:buNone/>
            </a:pPr>
            <a:r>
              <a:rPr lang="en-US" sz="1600" b="1" dirty="0" smtClean="0">
                <a:latin typeface="Comic Sans MS" pitchFamily="66" charset="0"/>
              </a:rPr>
              <a:t>TU D</a:t>
            </a:r>
            <a:r>
              <a:rPr lang="en-US" sz="1600" b="1" dirty="0" smtClean="0">
                <a:solidFill>
                  <a:srgbClr val="7030A0"/>
                </a:solidFill>
                <a:latin typeface="Comic Sans MS" pitchFamily="66" charset="0"/>
              </a:rPr>
              <a:t>E</a:t>
            </a:r>
            <a:r>
              <a:rPr lang="en-US" sz="1600" b="1" dirty="0" smtClean="0">
                <a:latin typeface="Comic Sans MS" pitchFamily="66" charset="0"/>
              </a:rPr>
              <a:t>VI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ТЫ 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ДОЛЖЕН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             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         </a:t>
            </a:r>
            <a:r>
              <a:rPr lang="en-US" sz="1600" b="1" dirty="0" smtClean="0">
                <a:latin typeface="Comic Sans MS" pitchFamily="66" charset="0"/>
              </a:rPr>
              <a:t>VOI DOVETE </a:t>
            </a:r>
            <a:r>
              <a:rPr lang="ru-RU" sz="1600" b="1" dirty="0" smtClean="0">
                <a:latin typeface="Comic Sans MS" pitchFamily="66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ВЫ ДОЛЖНЫ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</a:t>
            </a:r>
          </a:p>
          <a:p>
            <a:pPr marL="0" indent="0">
              <a:buNone/>
            </a:pPr>
            <a:r>
              <a:rPr lang="en-US" sz="1600" b="1" dirty="0" smtClean="0">
                <a:latin typeface="Comic Sans MS" pitchFamily="66" charset="0"/>
              </a:rPr>
              <a:t>LUI/LEI D</a:t>
            </a:r>
            <a:r>
              <a:rPr lang="en-US" sz="1600" b="1" dirty="0" smtClean="0">
                <a:solidFill>
                  <a:srgbClr val="7030A0"/>
                </a:solidFill>
                <a:latin typeface="Comic Sans MS" pitchFamily="66" charset="0"/>
              </a:rPr>
              <a:t>E</a:t>
            </a:r>
            <a:r>
              <a:rPr lang="en-US" sz="1600" b="1" dirty="0" smtClean="0">
                <a:latin typeface="Comic Sans MS" pitchFamily="66" charset="0"/>
              </a:rPr>
              <a:t>VE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ОН/ОНА 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ДОЛЖЕН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 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     </a:t>
            </a:r>
            <a:r>
              <a:rPr lang="en-US" sz="1600" b="1" dirty="0" smtClean="0">
                <a:latin typeface="Comic Sans MS" pitchFamily="66" charset="0"/>
              </a:rPr>
              <a:t>LORO D</a:t>
            </a:r>
            <a:r>
              <a:rPr lang="en-US" sz="1600" b="1" dirty="0" smtClean="0">
                <a:solidFill>
                  <a:srgbClr val="7030A0"/>
                </a:solidFill>
                <a:latin typeface="Comic Sans MS" pitchFamily="66" charset="0"/>
              </a:rPr>
              <a:t>E</a:t>
            </a:r>
            <a:r>
              <a:rPr lang="en-US" sz="1600" b="1" dirty="0" smtClean="0">
                <a:latin typeface="Comic Sans MS" pitchFamily="66" charset="0"/>
              </a:rPr>
              <a:t>VONO</a:t>
            </a:r>
            <a:r>
              <a:rPr lang="ru-RU" sz="1600" b="1" dirty="0" smtClean="0">
                <a:latin typeface="Comic Sans MS" pitchFamily="66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ОНИ ДОЛЖНЫ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</a:t>
            </a:r>
            <a:endParaRPr lang="ru-RU" sz="900" b="1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745956" y="1118906"/>
            <a:ext cx="8091664" cy="50989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dirty="0" smtClean="0">
                <a:latin typeface="Comic Sans MS" pitchFamily="66" charset="0"/>
              </a:rPr>
              <a:t>DOVERE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ДОЛЖЕНСТВОВАТЬ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44385" y="3036826"/>
            <a:ext cx="6840760" cy="1832334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бъект 1"/>
          <p:cNvSpPr txBox="1">
            <a:spLocks/>
          </p:cNvSpPr>
          <p:nvPr/>
        </p:nvSpPr>
        <p:spPr>
          <a:xfrm>
            <a:off x="1216785" y="3799138"/>
            <a:ext cx="6521070" cy="9081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latin typeface="Comic Sans MS" pitchFamily="66" charset="0"/>
              </a:rPr>
              <a:t>IO SO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Я УМЕЮ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        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  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      	   </a:t>
            </a:r>
            <a:r>
              <a:rPr lang="en-US" sz="1600" b="1" dirty="0" smtClean="0">
                <a:latin typeface="Comic Sans MS" pitchFamily="66" charset="0"/>
              </a:rPr>
              <a:t>NOI SA</a:t>
            </a:r>
            <a:r>
              <a:rPr lang="en-US" sz="1600" b="1" dirty="0" smtClean="0">
                <a:solidFill>
                  <a:srgbClr val="7030A0"/>
                </a:solidFill>
                <a:latin typeface="Comic Sans MS" pitchFamily="66" charset="0"/>
              </a:rPr>
              <a:t>P</a:t>
            </a:r>
            <a:r>
              <a:rPr lang="en-US" sz="1600" b="1" dirty="0" smtClean="0">
                <a:latin typeface="Comic Sans MS" pitchFamily="66" charset="0"/>
              </a:rPr>
              <a:t>PIAMO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МЫ 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УМЕЕ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М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</a:t>
            </a:r>
          </a:p>
          <a:p>
            <a:pPr marL="0" indent="0">
              <a:buNone/>
            </a:pPr>
            <a:r>
              <a:rPr lang="en-US" sz="1600" b="1" dirty="0" smtClean="0">
                <a:latin typeface="Comic Sans MS" pitchFamily="66" charset="0"/>
              </a:rPr>
              <a:t>TU S</a:t>
            </a:r>
            <a:r>
              <a:rPr lang="en-US" sz="1600" b="1" dirty="0" smtClean="0">
                <a:solidFill>
                  <a:srgbClr val="7030A0"/>
                </a:solidFill>
                <a:latin typeface="Comic Sans MS" pitchFamily="66" charset="0"/>
              </a:rPr>
              <a:t>AI</a:t>
            </a:r>
            <a:r>
              <a:rPr lang="en-US" sz="1600" b="1" dirty="0" smtClean="0">
                <a:latin typeface="Comic Sans MS" pitchFamily="66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ТЫ УМЕЕШЬ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             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        </a:t>
            </a:r>
            <a:r>
              <a:rPr lang="en-US" sz="1600" b="1" dirty="0" smtClean="0">
                <a:latin typeface="Comic Sans MS" pitchFamily="66" charset="0"/>
              </a:rPr>
              <a:t>VOI SAPETE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ВЫ УМЕЕТЕ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</a:t>
            </a:r>
          </a:p>
          <a:p>
            <a:pPr marL="0" indent="0">
              <a:buNone/>
            </a:pPr>
            <a:r>
              <a:rPr lang="en-US" sz="1600" b="1" dirty="0" smtClean="0">
                <a:latin typeface="Comic Sans MS" pitchFamily="66" charset="0"/>
              </a:rPr>
              <a:t>LUI/LEI S</a:t>
            </a:r>
            <a:r>
              <a:rPr lang="en-US" sz="1600" b="1" dirty="0" smtClean="0">
                <a:solidFill>
                  <a:srgbClr val="7030A0"/>
                </a:solidFill>
                <a:latin typeface="Comic Sans MS" pitchFamily="66" charset="0"/>
              </a:rPr>
              <a:t>A</a:t>
            </a:r>
            <a:r>
              <a:rPr lang="en-US" sz="1600" b="1" dirty="0" smtClean="0">
                <a:latin typeface="Comic Sans MS" pitchFamily="66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ОН/ОНА 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УМЕЕ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Т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 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        </a:t>
            </a:r>
            <a:r>
              <a:rPr lang="en-US" sz="1600" b="1" dirty="0" smtClean="0">
                <a:latin typeface="Comic Sans MS" pitchFamily="66" charset="0"/>
              </a:rPr>
              <a:t>LORO SA</a:t>
            </a:r>
            <a:r>
              <a:rPr lang="en-US" sz="1600" b="1" dirty="0" smtClean="0">
                <a:solidFill>
                  <a:srgbClr val="7030A0"/>
                </a:solidFill>
                <a:latin typeface="Comic Sans MS" pitchFamily="66" charset="0"/>
              </a:rPr>
              <a:t>NN</a:t>
            </a:r>
            <a:r>
              <a:rPr lang="en-US" sz="1600" b="1" dirty="0" smtClean="0">
                <a:latin typeface="Comic Sans MS" pitchFamily="66" charset="0"/>
              </a:rPr>
              <a:t>O</a:t>
            </a:r>
            <a:r>
              <a:rPr lang="ru-RU" sz="1600" b="1" dirty="0" smtClean="0">
                <a:latin typeface="Comic Sans MS" pitchFamily="66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ОНИ УМЕЮТ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</a:t>
            </a:r>
            <a:endParaRPr lang="ru-RU" sz="900" b="1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" name="Объект 1"/>
          <p:cNvSpPr txBox="1">
            <a:spLocks/>
          </p:cNvSpPr>
          <p:nvPr/>
        </p:nvSpPr>
        <p:spPr>
          <a:xfrm>
            <a:off x="728808" y="3140968"/>
            <a:ext cx="8091664" cy="50989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dirty="0" smtClean="0">
                <a:latin typeface="Comic Sans MS" pitchFamily="66" charset="0"/>
              </a:rPr>
              <a:t>SAPERE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УМЕТЬ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44385" y="5085184"/>
            <a:ext cx="6857908" cy="792088"/>
          </a:xfrm>
          <a:prstGeom prst="roundRect">
            <a:avLst/>
          </a:prstGeom>
          <a:solidFill>
            <a:srgbClr val="FF0000">
              <a:alpha val="6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18" descr="Risultati immagini per ÐÐÐÐÐÐÐÐ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542" y="5216470"/>
            <a:ext cx="574208" cy="516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Объект 1"/>
          <p:cNvSpPr txBox="1">
            <a:spLocks/>
          </p:cNvSpPr>
          <p:nvPr/>
        </p:nvSpPr>
        <p:spPr>
          <a:xfrm>
            <a:off x="2411760" y="5150827"/>
            <a:ext cx="5326096" cy="660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200" b="1" dirty="0" smtClean="0">
                <a:latin typeface="Comic Sans MS" pitchFamily="66" charset="0"/>
              </a:rPr>
              <a:t>ГЛАГОЛ </a:t>
            </a:r>
            <a:r>
              <a:rPr lang="en-US" sz="1200" b="1" dirty="0" smtClean="0">
                <a:latin typeface="Comic Sans MS" pitchFamily="66" charset="0"/>
              </a:rPr>
              <a:t>SAPERE</a:t>
            </a:r>
            <a:r>
              <a:rPr lang="ru-RU" sz="1200" b="1" dirty="0" smtClean="0">
                <a:latin typeface="Comic Sans MS" pitchFamily="66" charset="0"/>
              </a:rPr>
              <a:t> В РУССКОМ ЯЗЫКЕ ПЕРЕВОДИТСЯ ТАКЖЕ  КАК </a:t>
            </a:r>
            <a:r>
              <a:rPr lang="en-US" sz="1200" b="1" dirty="0" smtClean="0">
                <a:latin typeface="Comic Sans MS" pitchFamily="66" charset="0"/>
              </a:rPr>
              <a:t>”</a:t>
            </a:r>
            <a:r>
              <a:rPr lang="ru-RU" sz="1200" b="1" dirty="0" smtClean="0">
                <a:latin typeface="Comic Sans MS" pitchFamily="66" charset="0"/>
              </a:rPr>
              <a:t>ЗНАТЬ</a:t>
            </a:r>
            <a:r>
              <a:rPr lang="en-US" sz="1200" b="1" dirty="0" smtClean="0">
                <a:latin typeface="Comic Sans MS" pitchFamily="66" charset="0"/>
              </a:rPr>
              <a:t>”, </a:t>
            </a:r>
            <a:r>
              <a:rPr lang="ru-RU" sz="1200" b="1" dirty="0" smtClean="0">
                <a:latin typeface="Comic Sans MS" pitchFamily="66" charset="0"/>
              </a:rPr>
              <a:t>НО В ЭТОМ ЗНАЧЕНИИ ОН НЕ НЕСЕТ В СЕБЕ ФУНКЦИИ МОДАЛЬНОГО ГЛАГОЛА</a:t>
            </a:r>
            <a:endParaRPr lang="en-US" sz="1200" b="1" dirty="0" smtClean="0"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5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 txBox="1">
            <a:spLocks/>
          </p:cNvSpPr>
          <p:nvPr/>
        </p:nvSpPr>
        <p:spPr>
          <a:xfrm rot="20049941">
            <a:off x="-2606420" y="-1350115"/>
            <a:ext cx="12189798" cy="623446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</a:t>
            </a:r>
            <a:r>
              <a:rPr lang="en-US" sz="1400" b="1" dirty="0" smtClean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 smtClean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</a:t>
            </a:r>
            <a:endParaRPr lang="en-US" sz="1400" b="1" dirty="0">
              <a:solidFill>
                <a:schemeClr val="bg1">
                  <a:lumMod val="8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72" y="0"/>
            <a:ext cx="765320" cy="7640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Объект 1"/>
          <p:cNvSpPr txBox="1">
            <a:spLocks/>
          </p:cNvSpPr>
          <p:nvPr/>
        </p:nvSpPr>
        <p:spPr>
          <a:xfrm>
            <a:off x="1" y="723562"/>
            <a:ext cx="3347864" cy="473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solidFill>
                  <a:schemeClr val="tx2"/>
                </a:solidFill>
                <a:latin typeface="Comic Sans MS" pitchFamily="66" charset="0"/>
              </a:rPr>
              <a:t>WWW.ALFASCHOOL.ORG</a:t>
            </a:r>
            <a:r>
              <a:rPr lang="en-US" sz="1600" b="1" dirty="0" smtClean="0">
                <a:latin typeface="Comic Sans MS" pitchFamily="66" charset="0"/>
              </a:rPr>
              <a:t>		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	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8377" y="1184196"/>
            <a:ext cx="8565896" cy="2736304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1"/>
          <p:cNvSpPr txBox="1">
            <a:spLocks/>
          </p:cNvSpPr>
          <p:nvPr/>
        </p:nvSpPr>
        <p:spPr>
          <a:xfrm>
            <a:off x="1673931" y="1296629"/>
            <a:ext cx="7270342" cy="134028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МОДАЛЬНЫЕ ГЛАГОЛЫ В ИТАЛЬЯНСКОМ ЯЗЫКЕ ОТЛИЧАЮТСЯ ОТ ДРУГИХ ГЛАГОЛОВ, КАК НАПРИМЕР </a:t>
            </a:r>
            <a:r>
              <a:rPr lang="en-US" sz="17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(ANDARE</a:t>
            </a:r>
            <a:r>
              <a:rPr lang="ru-RU" sz="17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- ИДТИ</a:t>
            </a:r>
            <a:r>
              <a:rPr lang="en-US" sz="17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) </a:t>
            </a:r>
            <a:r>
              <a:rPr lang="ru-RU" sz="17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ТЕМ, ЧТО СОЧЕТАЮТСЯ С ДРУГИМИ ГЛАГОЛАМИ В ИНФИНИТИВНОЙ ФОРМЕ. ПРИ ЭТОМ, НИКАКОЙ ПРЕДЛОГ ДЛЯ ОБРАЗОВАНИЯ ГЛАГОЛЬНОГО УПРАВЛЕНИЯ НЕ ТРЕБУЕТСЯ</a:t>
            </a:r>
            <a:endParaRPr lang="en-US" sz="17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ru-RU" sz="1700" b="1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1300" b="1" dirty="0" smtClean="0">
                <a:solidFill>
                  <a:srgbClr val="7030A0"/>
                </a:solidFill>
                <a:latin typeface="Comic Sans MS" pitchFamily="66" charset="0"/>
              </a:rPr>
              <a:t>НАПРИМЕР</a:t>
            </a:r>
            <a:r>
              <a:rPr lang="en-US" sz="1300" b="1" dirty="0">
                <a:solidFill>
                  <a:srgbClr val="7030A0"/>
                </a:solidFill>
                <a:latin typeface="Comic Sans MS" pitchFamily="66" charset="0"/>
              </a:rPr>
              <a:t>: </a:t>
            </a:r>
            <a:r>
              <a:rPr lang="en-US" sz="2200" b="1" dirty="0" smtClean="0">
                <a:latin typeface="Segoe Print" pitchFamily="2" charset="0"/>
              </a:rPr>
              <a:t>Noi </a:t>
            </a:r>
            <a:r>
              <a:rPr lang="en-US" sz="2200" b="1" dirty="0" err="1" smtClean="0">
                <a:latin typeface="Segoe Print" pitchFamily="2" charset="0"/>
              </a:rPr>
              <a:t>andiamo</a:t>
            </a:r>
            <a:r>
              <a:rPr lang="en-US" sz="2200" b="1" dirty="0" smtClean="0">
                <a:latin typeface="Segoe Print" pitchFamily="2" charset="0"/>
              </a:rPr>
              <a:t> </a:t>
            </a:r>
            <a:r>
              <a:rPr lang="en-US" sz="2200" b="1" dirty="0" smtClean="0">
                <a:solidFill>
                  <a:srgbClr val="F824CB"/>
                </a:solidFill>
                <a:latin typeface="Segoe Print" pitchFamily="2" charset="0"/>
              </a:rPr>
              <a:t>a</a:t>
            </a:r>
            <a:r>
              <a:rPr lang="en-US" sz="2200" b="1" dirty="0" smtClean="0">
                <a:latin typeface="Segoe Print" pitchFamily="2" charset="0"/>
              </a:rPr>
              <a:t> </a:t>
            </a:r>
            <a:r>
              <a:rPr lang="en-US" sz="2200" b="1" dirty="0" err="1" smtClean="0">
                <a:latin typeface="Segoe Print" pitchFamily="2" charset="0"/>
              </a:rPr>
              <a:t>lavorare</a:t>
            </a:r>
            <a:r>
              <a:rPr lang="en-US" sz="2200" b="1" dirty="0" smtClean="0">
                <a:latin typeface="Segoe Print" pitchFamily="2" charset="0"/>
              </a:rPr>
              <a:t> </a:t>
            </a:r>
            <a:r>
              <a:rPr lang="en-US" sz="13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en-US" sz="13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ANDARE </a:t>
            </a:r>
            <a:r>
              <a:rPr lang="ru-RU" sz="13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– ЭТО НЕ МОДАЛЬНЫЙ ГЛАГОЛ, ПОТОМУ ЧТО ЕСТЬ ПРЕДЛОГ </a:t>
            </a:r>
            <a:r>
              <a:rPr lang="en-US" sz="13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“A”]</a:t>
            </a:r>
            <a:endParaRPr lang="en-US" sz="1300" b="1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1300" b="1" dirty="0">
                <a:solidFill>
                  <a:srgbClr val="7030A0"/>
                </a:solidFill>
                <a:latin typeface="Comic Sans MS" pitchFamily="66" charset="0"/>
              </a:rPr>
              <a:t>НАПРИМЕР</a:t>
            </a:r>
            <a:r>
              <a:rPr lang="en-US" sz="1300" b="1" dirty="0">
                <a:solidFill>
                  <a:srgbClr val="7030A0"/>
                </a:solidFill>
                <a:latin typeface="Comic Sans MS" pitchFamily="66" charset="0"/>
              </a:rPr>
              <a:t>: </a:t>
            </a:r>
            <a:r>
              <a:rPr lang="en-US" sz="2200" b="1" dirty="0" smtClean="0">
                <a:latin typeface="Segoe Print" pitchFamily="2" charset="0"/>
              </a:rPr>
              <a:t>Noi </a:t>
            </a:r>
            <a:r>
              <a:rPr lang="en-US" sz="2200" b="1" dirty="0" err="1" smtClean="0">
                <a:latin typeface="Segoe Print" pitchFamily="2" charset="0"/>
              </a:rPr>
              <a:t>vogliamo</a:t>
            </a:r>
            <a:r>
              <a:rPr lang="en-US" sz="2200" b="1" dirty="0" smtClean="0">
                <a:latin typeface="Segoe Print" pitchFamily="2" charset="0"/>
              </a:rPr>
              <a:t> </a:t>
            </a:r>
            <a:r>
              <a:rPr lang="en-US" sz="2200" b="1" dirty="0" err="1" smtClean="0">
                <a:latin typeface="Segoe Print" pitchFamily="2" charset="0"/>
              </a:rPr>
              <a:t>cucinare</a:t>
            </a:r>
            <a:r>
              <a:rPr lang="en-US" sz="2200" b="1" dirty="0" smtClean="0">
                <a:latin typeface="Segoe Print" pitchFamily="2" charset="0"/>
              </a:rPr>
              <a:t>  </a:t>
            </a:r>
            <a:r>
              <a:rPr lang="en-US" sz="13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[VOLERE </a:t>
            </a:r>
            <a:r>
              <a:rPr lang="ru-RU" sz="13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– ЭТО МОДАЛЬНЫЙ ГЛАГОЛ, ПОТОМУ ЧТО НЕТ ПРЕДЛОГА</a:t>
            </a:r>
            <a:r>
              <a:rPr lang="en-US" sz="13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</a:t>
            </a:r>
            <a:endParaRPr lang="en-US" sz="1300" b="1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8" name="Picture 2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58" y="1325707"/>
            <a:ext cx="1194074" cy="111358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 descr="Immagine correlat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99" y="2592720"/>
            <a:ext cx="106993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Объект 1"/>
          <p:cNvSpPr txBox="1">
            <a:spLocks/>
          </p:cNvSpPr>
          <p:nvPr/>
        </p:nvSpPr>
        <p:spPr>
          <a:xfrm>
            <a:off x="1768821" y="2641743"/>
            <a:ext cx="7362603" cy="1957681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2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FORMULA:</a:t>
            </a:r>
            <a:r>
              <a:rPr lang="en-US" sz="48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	 </a:t>
            </a:r>
          </a:p>
          <a:p>
            <a:pPr marL="0" indent="0">
              <a:buFont typeface="Arial" pitchFamily="34" charset="0"/>
              <a:buNone/>
            </a:pPr>
            <a:r>
              <a:rPr lang="ru-RU" sz="4200" b="1" dirty="0" smtClean="0">
                <a:latin typeface="Comic Sans MS" pitchFamily="66" charset="0"/>
              </a:rPr>
              <a:t>ПОДЛЕЖАЩЕЕ</a:t>
            </a:r>
            <a:r>
              <a:rPr lang="en-US" sz="4200" b="1" dirty="0" smtClean="0">
                <a:latin typeface="Comic Sans MS" pitchFamily="66" charset="0"/>
              </a:rPr>
              <a:t> + </a:t>
            </a:r>
            <a:r>
              <a:rPr lang="ru-RU" sz="4200" b="1" dirty="0" smtClean="0">
                <a:latin typeface="Comic Sans MS" pitchFamily="66" charset="0"/>
              </a:rPr>
              <a:t>МОДАЛЬ</a:t>
            </a:r>
            <a:r>
              <a:rPr lang="en-US" sz="4200" b="1" dirty="0" smtClean="0">
                <a:latin typeface="Comic Sans MS" pitchFamily="66" charset="0"/>
              </a:rPr>
              <a:t>.</a:t>
            </a:r>
            <a:r>
              <a:rPr lang="ru-RU" sz="4200" b="1" dirty="0" smtClean="0">
                <a:latin typeface="Comic Sans MS" pitchFamily="66" charset="0"/>
              </a:rPr>
              <a:t> </a:t>
            </a:r>
            <a:r>
              <a:rPr lang="ru-RU" sz="4200" b="1" dirty="0" smtClean="0">
                <a:latin typeface="Comic Sans MS" pitchFamily="66" charset="0"/>
              </a:rPr>
              <a:t>ГЛАГОЛ </a:t>
            </a:r>
            <a:r>
              <a:rPr lang="en-US" sz="4200" b="1" dirty="0" smtClean="0">
                <a:latin typeface="Comic Sans MS" pitchFamily="66" charset="0"/>
              </a:rPr>
              <a:t>+ </a:t>
            </a:r>
            <a:r>
              <a:rPr lang="ru-RU" sz="4200" b="1" dirty="0" smtClean="0">
                <a:latin typeface="Comic Sans MS" pitchFamily="66" charset="0"/>
              </a:rPr>
              <a:t>ИНФИНИТИВ </a:t>
            </a:r>
            <a:r>
              <a:rPr lang="ru-RU" sz="4200" b="1" dirty="0" smtClean="0">
                <a:latin typeface="Comic Sans MS" pitchFamily="66" charset="0"/>
              </a:rPr>
              <a:t>ГЛАГ</a:t>
            </a:r>
            <a:r>
              <a:rPr lang="en-US" sz="4200" b="1" dirty="0" smtClean="0">
                <a:latin typeface="Comic Sans MS" pitchFamily="66" charset="0"/>
              </a:rPr>
              <a:t>.</a:t>
            </a:r>
            <a:endParaRPr lang="en-US" sz="4200" b="1" dirty="0" smtClean="0"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3600" b="1" dirty="0">
                <a:latin typeface="Segoe Print" pitchFamily="2" charset="0"/>
              </a:rPr>
              <a:t>L</a:t>
            </a:r>
            <a:r>
              <a:rPr lang="en-US" sz="3600" b="1" dirty="0" smtClean="0">
                <a:latin typeface="Segoe Print" pitchFamily="2" charset="0"/>
              </a:rPr>
              <a:t>o </a:t>
            </a:r>
            <a:r>
              <a:rPr lang="en-US" sz="3600" b="1" dirty="0" err="1" smtClean="0">
                <a:latin typeface="Segoe Print" pitchFamily="2" charset="0"/>
              </a:rPr>
              <a:t>studente</a:t>
            </a:r>
            <a:r>
              <a:rPr lang="en-US" sz="3600" b="1" dirty="0" smtClean="0">
                <a:latin typeface="Segoe Print" pitchFamily="2" charset="0"/>
              </a:rPr>
              <a:t>              </a:t>
            </a:r>
            <a:r>
              <a:rPr lang="en-US" sz="3600" b="1" dirty="0" err="1" smtClean="0">
                <a:latin typeface="Segoe Print" pitchFamily="2" charset="0"/>
              </a:rPr>
              <a:t>vuole</a:t>
            </a:r>
            <a:r>
              <a:rPr lang="en-US" sz="3600" b="1" dirty="0" smtClean="0">
                <a:latin typeface="Segoe Print" pitchFamily="2" charset="0"/>
              </a:rPr>
              <a:t>               	</a:t>
            </a:r>
            <a:r>
              <a:rPr lang="en-US" sz="3600" b="1" dirty="0" err="1" smtClean="0">
                <a:latin typeface="Segoe Print" pitchFamily="2" charset="0"/>
              </a:rPr>
              <a:t>cucinare</a:t>
            </a:r>
            <a:endParaRPr lang="en-US" sz="3600" b="1" dirty="0" smtClean="0">
              <a:latin typeface="Segoe Print" pitchFamily="2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  <a:latin typeface="Segoe Print" pitchFamily="2" charset="0"/>
              </a:rPr>
              <a:t>[</a:t>
            </a:r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  <a:latin typeface="Segoe Print" pitchFamily="2" charset="0"/>
              </a:rPr>
              <a:t>Студент </a:t>
            </a: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  <a:latin typeface="Segoe Print" pitchFamily="2" charset="0"/>
              </a:rPr>
              <a:t>             </a:t>
            </a:r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  <a:latin typeface="Segoe Print" pitchFamily="2" charset="0"/>
              </a:rPr>
              <a:t>хочет </a:t>
            </a: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  <a:latin typeface="Segoe Print" pitchFamily="2" charset="0"/>
              </a:rPr>
              <a:t>   		</a:t>
            </a:r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  <a:latin typeface="Segoe Print" pitchFamily="2" charset="0"/>
              </a:rPr>
              <a:t>готовить</a:t>
            </a: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  <a:latin typeface="Segoe Print" pitchFamily="2" charset="0"/>
              </a:rPr>
              <a:t>]</a:t>
            </a:r>
            <a:endParaRPr lang="ru-RU" sz="3600" b="1" dirty="0">
              <a:solidFill>
                <a:schemeClr val="bg1">
                  <a:lumMod val="50000"/>
                </a:schemeClr>
              </a:solidFill>
              <a:latin typeface="Segoe Print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3800" b="1" dirty="0" smtClean="0">
              <a:latin typeface="Segoe Print" pitchFamily="2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3800" b="1" dirty="0" smtClean="0">
                <a:solidFill>
                  <a:schemeClr val="bg1">
                    <a:lumMod val="50000"/>
                  </a:schemeClr>
                </a:solidFill>
                <a:latin typeface="Segoe Print" pitchFamily="2" charset="0"/>
              </a:rPr>
              <a:t>		      </a:t>
            </a: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</a:t>
            </a: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5536" y="4005064"/>
            <a:ext cx="8565896" cy="2520280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бъект 1"/>
          <p:cNvSpPr txBox="1">
            <a:spLocks/>
          </p:cNvSpPr>
          <p:nvPr/>
        </p:nvSpPr>
        <p:spPr>
          <a:xfrm>
            <a:off x="1685311" y="4104940"/>
            <a:ext cx="7270342" cy="2492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МОДАЛЬНЫЕ ГЛАГОЛЫ ОЧЕНЬ УДОБНЫ, ПОТОМУ ЧТО, ЗНАЯ ИХ СПРЯЖЕНИЕ, МЫ МОЖЕМ ЯСНО И ПРОСТО ВЫРАЖАТЬ НАШИ ЭЛЕМЕНТАРНЫЕ ПОТРЕБНОСТИ ИЛИ ЗАДАВАТЬ ПРОСТЫЕ ВОПРОСЫ, НЕ СТРОЯ ПРИ ЭТОМ СЛИШКОМ СЛОЖНЫЕ ФРАЗЫ.  ДОСТАТОЧНО ДОБАВИТЬ ИНФИНИТИВ ГЛАГОЛА, ЧТОБЫ ПОЛУЧИТЬ ГОТОВУЮ ФРАЗУ</a:t>
            </a: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ВЫРАЖЕНИЕ ПОТРЕБНОСТИ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: </a:t>
            </a:r>
            <a:r>
              <a:rPr lang="ru-RU" sz="1100" b="1" dirty="0" smtClean="0">
                <a:solidFill>
                  <a:srgbClr val="7030A0"/>
                </a:solidFill>
                <a:latin typeface="Comic Sans MS" pitchFamily="66" charset="0"/>
              </a:rPr>
              <a:t>НАПРИМЕР</a:t>
            </a:r>
            <a:r>
              <a:rPr lang="en-US" sz="1100" b="1" dirty="0">
                <a:solidFill>
                  <a:srgbClr val="7030A0"/>
                </a:solidFill>
                <a:latin typeface="Comic Sans MS" pitchFamily="66" charset="0"/>
              </a:rPr>
              <a:t>:  </a:t>
            </a:r>
            <a:r>
              <a:rPr lang="en-US" sz="1800" b="1" dirty="0" err="1">
                <a:latin typeface="Segoe Print" pitchFamily="2" charset="0"/>
              </a:rPr>
              <a:t>V</a:t>
            </a:r>
            <a:r>
              <a:rPr lang="en-US" sz="1800" b="1" dirty="0" err="1" smtClean="0">
                <a:latin typeface="Segoe Print" pitchFamily="2" charset="0"/>
              </a:rPr>
              <a:t>orrei</a:t>
            </a:r>
            <a:r>
              <a:rPr lang="en-US" sz="1800" b="1" dirty="0" smtClean="0">
                <a:latin typeface="Segoe Print" pitchFamily="2" charset="0"/>
              </a:rPr>
              <a:t> </a:t>
            </a:r>
            <a:r>
              <a:rPr lang="en-US" sz="1800" b="1" dirty="0" err="1" smtClean="0">
                <a:latin typeface="Segoe Print" pitchFamily="2" charset="0"/>
              </a:rPr>
              <a:t>mangiare</a:t>
            </a:r>
            <a:r>
              <a:rPr lang="en-US" sz="1800" b="1" dirty="0" smtClean="0">
                <a:latin typeface="Segoe Print" pitchFamily="2" charset="0"/>
              </a:rPr>
              <a:t> </a:t>
            </a:r>
            <a:endParaRPr lang="en-US" sz="1800" b="1" dirty="0">
              <a:latin typeface="Segoe Print" pitchFamily="2" charset="0"/>
            </a:endParaRPr>
          </a:p>
          <a:p>
            <a:pPr marL="0" indent="0">
              <a:buNone/>
            </a:pP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ВЫРАЖЕНИЕ НЕОБХОДИМОСТИ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’:</a:t>
            </a:r>
            <a:r>
              <a:rPr lang="en-US" sz="1100" b="1" dirty="0" smtClean="0">
                <a:solidFill>
                  <a:srgbClr val="7030A0"/>
                </a:solidFill>
                <a:latin typeface="Comic Sans MS" pitchFamily="66" charset="0"/>
              </a:rPr>
              <a:t>  </a:t>
            </a:r>
            <a:r>
              <a:rPr lang="en-US" sz="1800" b="1" dirty="0" err="1">
                <a:latin typeface="Segoe Print" pitchFamily="2" charset="0"/>
              </a:rPr>
              <a:t>D</a:t>
            </a:r>
            <a:r>
              <a:rPr lang="en-US" sz="1800" b="1" dirty="0" err="1" smtClean="0">
                <a:latin typeface="Segoe Print" pitchFamily="2" charset="0"/>
              </a:rPr>
              <a:t>evo</a:t>
            </a:r>
            <a:r>
              <a:rPr lang="en-US" sz="1800" b="1" dirty="0" smtClean="0">
                <a:latin typeface="Segoe Print" pitchFamily="2" charset="0"/>
              </a:rPr>
              <a:t> andare </a:t>
            </a:r>
            <a:r>
              <a:rPr lang="en-US" sz="1800" b="1" dirty="0" err="1" smtClean="0">
                <a:latin typeface="Segoe Print" pitchFamily="2" charset="0"/>
              </a:rPr>
              <a:t>perche</a:t>
            </a:r>
            <a:r>
              <a:rPr lang="en-US" sz="1800" b="1" dirty="0" smtClean="0">
                <a:latin typeface="Segoe Print" pitchFamily="2" charset="0"/>
              </a:rPr>
              <a:t>’ </a:t>
            </a:r>
            <a:r>
              <a:rPr lang="en-US" sz="1800" b="1" dirty="0" err="1" smtClean="0">
                <a:latin typeface="Segoe Print" pitchFamily="2" charset="0"/>
              </a:rPr>
              <a:t>devo</a:t>
            </a:r>
            <a:r>
              <a:rPr lang="en-US" sz="1800" b="1" dirty="0" smtClean="0">
                <a:latin typeface="Segoe Print" pitchFamily="2" charset="0"/>
              </a:rPr>
              <a:t> </a:t>
            </a:r>
            <a:r>
              <a:rPr lang="en-US" sz="1800" b="1" dirty="0" err="1" smtClean="0">
                <a:latin typeface="Segoe Print" pitchFamily="2" charset="0"/>
              </a:rPr>
              <a:t>studiare</a:t>
            </a:r>
            <a:endParaRPr lang="en-US" sz="1100" b="1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ПОСТАНОВКА ВОПРОСА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:</a:t>
            </a: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1100" b="1" dirty="0" smtClean="0">
                <a:solidFill>
                  <a:srgbClr val="7030A0"/>
                </a:solidFill>
                <a:latin typeface="Comic Sans MS" pitchFamily="66" charset="0"/>
              </a:rPr>
              <a:t>НАПРИМЕР</a:t>
            </a:r>
            <a:r>
              <a:rPr lang="en-US" sz="1100" b="1" dirty="0">
                <a:solidFill>
                  <a:srgbClr val="7030A0"/>
                </a:solidFill>
                <a:latin typeface="Comic Sans MS" pitchFamily="66" charset="0"/>
              </a:rPr>
              <a:t>:  </a:t>
            </a:r>
            <a:r>
              <a:rPr lang="en-US" sz="1800" b="1" dirty="0" err="1" smtClean="0">
                <a:latin typeface="Segoe Print" pitchFamily="2" charset="0"/>
              </a:rPr>
              <a:t>Posso</a:t>
            </a:r>
            <a:r>
              <a:rPr lang="en-US" sz="1800" b="1" dirty="0" smtClean="0">
                <a:latin typeface="Segoe Print" pitchFamily="2" charset="0"/>
              </a:rPr>
              <a:t> </a:t>
            </a:r>
            <a:r>
              <a:rPr lang="en-US" sz="1800" b="1" dirty="0" err="1" smtClean="0">
                <a:latin typeface="Segoe Print" pitchFamily="2" charset="0"/>
              </a:rPr>
              <a:t>fumare</a:t>
            </a:r>
            <a:r>
              <a:rPr lang="en-US" sz="1800" b="1" dirty="0" smtClean="0">
                <a:latin typeface="Segoe Print" pitchFamily="2" charset="0"/>
              </a:rPr>
              <a:t>?</a:t>
            </a:r>
          </a:p>
          <a:p>
            <a:pPr marL="0" indent="0">
              <a:buNone/>
            </a:pP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ВЫРАЖЕНИЕ ОТНОШЕНИЯ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/</a:t>
            </a: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СПОСОБНОСТИ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: </a:t>
            </a:r>
            <a:r>
              <a:rPr lang="ru-RU" sz="1100" b="1" dirty="0">
                <a:solidFill>
                  <a:srgbClr val="7030A0"/>
                </a:solidFill>
                <a:latin typeface="Comic Sans MS" pitchFamily="66" charset="0"/>
              </a:rPr>
              <a:t>НАПРИМЕР</a:t>
            </a:r>
            <a:r>
              <a:rPr lang="en-US" sz="1100" b="1" dirty="0">
                <a:solidFill>
                  <a:srgbClr val="7030A0"/>
                </a:solidFill>
                <a:latin typeface="Comic Sans MS" pitchFamily="66" charset="0"/>
              </a:rPr>
              <a:t>:  </a:t>
            </a:r>
            <a:r>
              <a:rPr lang="en-US" sz="1800" b="1" dirty="0" smtClean="0">
                <a:latin typeface="Segoe Print" pitchFamily="2" charset="0"/>
              </a:rPr>
              <a:t>Io so </a:t>
            </a:r>
            <a:r>
              <a:rPr lang="en-US" sz="1800" b="1" dirty="0" err="1" smtClean="0">
                <a:latin typeface="Segoe Print" pitchFamily="2" charset="0"/>
              </a:rPr>
              <a:t>cucinare</a:t>
            </a:r>
            <a:r>
              <a:rPr lang="en-US" sz="1800" b="1" dirty="0" smtClean="0">
                <a:latin typeface="Segoe Print" pitchFamily="2" charset="0"/>
              </a:rPr>
              <a:t> </a:t>
            </a:r>
            <a:endParaRPr lang="en-US" sz="1800" b="1" dirty="0">
              <a:latin typeface="Segoe Print" pitchFamily="2" charset="0"/>
            </a:endParaRPr>
          </a:p>
          <a:p>
            <a:pPr marL="0" indent="0">
              <a:buNone/>
            </a:pPr>
            <a:endParaRPr lang="ru-RU" sz="1700" b="1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en-US" sz="1200" b="1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5" name="Picture 2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38" y="4134019"/>
            <a:ext cx="1194074" cy="111358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3899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516" y="2420888"/>
            <a:ext cx="8712968" cy="28083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ARRIVEDERCI ALLA</a:t>
            </a:r>
          </a:p>
          <a:p>
            <a:pPr marL="0" indent="0" algn="ctr">
              <a:buNone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PROSSIMA LEZIONE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75044"/>
            <a:ext cx="936104" cy="9345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0" y="5661248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WWW.ALFASCHOOL.ORG </a:t>
            </a: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TEL +7</a:t>
            </a:r>
            <a:r>
              <a:rPr lang="ru-RU" sz="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906</a:t>
            </a:r>
            <a:r>
              <a:rPr lang="ru-RU" sz="7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737</a:t>
            </a:r>
            <a:r>
              <a:rPr lang="ru-RU" sz="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5098</a:t>
            </a:r>
            <a:endParaRPr lang="ru-RU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ru-RU" sz="2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Школа итал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ьянского</a:t>
            </a: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языка в Москве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93136" y="796642"/>
            <a:ext cx="62013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WWW.ALFASCHOOL.ORG  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TEL 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+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7</a:t>
            </a:r>
            <a:r>
              <a:rPr lang="ru-RU" sz="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906</a:t>
            </a:r>
            <a:r>
              <a:rPr lang="ru-RU" sz="7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737</a:t>
            </a:r>
            <a:r>
              <a:rPr lang="ru-RU" sz="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5098</a:t>
            </a:r>
            <a:endParaRPr lang="ru-RU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17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5965448"/>
            <a:ext cx="9144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Школа итал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ьянского</a:t>
            </a: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языка в Москве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72" y="0"/>
            <a:ext cx="765320" cy="7640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Объект 1"/>
          <p:cNvSpPr txBox="1">
            <a:spLocks/>
          </p:cNvSpPr>
          <p:nvPr/>
        </p:nvSpPr>
        <p:spPr>
          <a:xfrm>
            <a:off x="340160" y="2781334"/>
            <a:ext cx="8624328" cy="3527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100" b="1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en-US" sz="1200" b="1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Объект 1"/>
          <p:cNvSpPr txBox="1">
            <a:spLocks/>
          </p:cNvSpPr>
          <p:nvPr/>
        </p:nvSpPr>
        <p:spPr>
          <a:xfrm>
            <a:off x="179512" y="2771868"/>
            <a:ext cx="8856984" cy="3537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100" b="1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en-US" sz="1200" b="1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5" name="Объект 1"/>
          <p:cNvSpPr txBox="1">
            <a:spLocks/>
          </p:cNvSpPr>
          <p:nvPr/>
        </p:nvSpPr>
        <p:spPr>
          <a:xfrm>
            <a:off x="179512" y="2917328"/>
            <a:ext cx="8784976" cy="3247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100" b="1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1200" b="1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8" name="Объект 1"/>
          <p:cNvSpPr txBox="1">
            <a:spLocks/>
          </p:cNvSpPr>
          <p:nvPr/>
        </p:nvSpPr>
        <p:spPr>
          <a:xfrm>
            <a:off x="1" y="723562"/>
            <a:ext cx="3347864" cy="473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solidFill>
                  <a:schemeClr val="tx2"/>
                </a:solidFill>
                <a:latin typeface="Comic Sans MS" pitchFamily="66" charset="0"/>
              </a:rPr>
              <a:t>WWW.ALFASCHOOL.ORG</a:t>
            </a:r>
            <a:r>
              <a:rPr lang="en-US" sz="1600" b="1" dirty="0" smtClean="0">
                <a:latin typeface="Comic Sans MS" pitchFamily="66" charset="0"/>
              </a:rPr>
              <a:t>		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2170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 txBox="1">
            <a:spLocks/>
          </p:cNvSpPr>
          <p:nvPr/>
        </p:nvSpPr>
        <p:spPr>
          <a:xfrm rot="20049941">
            <a:off x="-2606420" y="-1350115"/>
            <a:ext cx="12189798" cy="623446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</a:t>
            </a:r>
            <a:r>
              <a:rPr lang="en-US" sz="1400" b="1" dirty="0" smtClean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906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 итальянского языка - </a:t>
            </a:r>
            <a:r>
              <a:rPr lang="en-US" sz="1400" b="1" dirty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Tel +7 906 737 5098 - www.alfaschool.org – </a:t>
            </a:r>
            <a:r>
              <a:rPr lang="ru-RU" sz="1400" b="1" dirty="0" smtClean="0">
                <a:solidFill>
                  <a:schemeClr val="bg1">
                    <a:lumMod val="85000"/>
                  </a:schemeClr>
                </a:solidFill>
                <a:latin typeface="Segoe Print" pitchFamily="2" charset="0"/>
              </a:rPr>
              <a:t>школа</a:t>
            </a:r>
            <a:endParaRPr lang="en-US" sz="1400" b="1" dirty="0">
              <a:solidFill>
                <a:schemeClr val="bg1">
                  <a:lumMod val="8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5965448"/>
            <a:ext cx="9144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Школа итал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ьянского</a:t>
            </a: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языка в Москве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72" y="0"/>
            <a:ext cx="765320" cy="7640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Объект 1"/>
          <p:cNvSpPr txBox="1">
            <a:spLocks/>
          </p:cNvSpPr>
          <p:nvPr/>
        </p:nvSpPr>
        <p:spPr>
          <a:xfrm>
            <a:off x="1" y="723562"/>
            <a:ext cx="3347864" cy="473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solidFill>
                  <a:schemeClr val="tx2"/>
                </a:solidFill>
                <a:latin typeface="Comic Sans MS" pitchFamily="66" charset="0"/>
              </a:rPr>
              <a:t>WWW.ALFASCHOOL.ORG</a:t>
            </a:r>
            <a:r>
              <a:rPr lang="en-US" sz="1600" b="1" dirty="0" smtClean="0">
                <a:latin typeface="Comic Sans MS" pitchFamily="66" charset="0"/>
              </a:rPr>
              <a:t>		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23899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4693</TotalTime>
  <Words>6434</Words>
  <Application>Microsoft Office PowerPoint</Application>
  <PresentationFormat>Экран (4:3)</PresentationFormat>
  <Paragraphs>86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ALFASHOOL.ORG</dc:creator>
  <cp:lastModifiedBy>ALFASHOOL.ORG</cp:lastModifiedBy>
  <cp:revision>221</cp:revision>
  <dcterms:created xsi:type="dcterms:W3CDTF">2018-01-29T18:25:33Z</dcterms:created>
  <dcterms:modified xsi:type="dcterms:W3CDTF">2018-03-27T20:39:14Z</dcterms:modified>
</cp:coreProperties>
</file>