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69" r:id="rId2"/>
    <p:sldId id="292" r:id="rId3"/>
    <p:sldId id="291" r:id="rId4"/>
    <p:sldId id="300" r:id="rId5"/>
    <p:sldId id="295" r:id="rId6"/>
    <p:sldId id="296" r:id="rId7"/>
    <p:sldId id="305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7" autoAdjust="0"/>
    <p:restoredTop sz="97143" autoAdjust="0"/>
  </p:normalViewPr>
  <p:slideViewPr>
    <p:cSldViewPr>
      <p:cViewPr varScale="1">
        <p:scale>
          <a:sx n="116" d="100"/>
          <a:sy n="116" d="100"/>
        </p:scale>
        <p:origin x="19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89EC-3E4B-423F-87D7-B704241750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8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89EC-3E4B-423F-87D7-B704241750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0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9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9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900" y="2276475"/>
            <a:ext cx="8712200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+79067375098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340768"/>
            <a:ext cx="6093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№ 006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НЕПРАВИЛЬНЫЕ ГЛАГОЛЫ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269189" y="1002511"/>
            <a:ext cx="3150683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Comic Sans MS" pitchFamily="66" charset="0"/>
              </a:rPr>
              <a:t>FARE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ДЕЛАТЬ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1735" y="753086"/>
            <a:ext cx="5472609" cy="100874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3571867" y="803699"/>
            <a:ext cx="5315277" cy="908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latin typeface="Comic Sans MS" pitchFamily="66" charset="0"/>
              </a:rPr>
              <a:t>IO FACCIO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ДЕЛАЮ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</a:t>
            </a:r>
            <a:r>
              <a:rPr lang="en-US" sz="1600" b="1" dirty="0" smtClean="0">
                <a:latin typeface="Comic Sans MS" pitchFamily="66" charset="0"/>
              </a:rPr>
              <a:t>NOI FACCIAMO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МЫ ДЕЛАЕМ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FAI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ДЕЛАЕШЬ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1600" b="1" dirty="0" smtClean="0">
                <a:latin typeface="Comic Sans MS" pitchFamily="66" charset="0"/>
              </a:rPr>
              <a:t>VOI FATE</a:t>
            </a:r>
            <a:r>
              <a:rPr lang="en-US" sz="1600" b="1" dirty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ВЫ ДЕЛАЕТЕ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latin typeface="Comic Sans MS" pitchFamily="66" charset="0"/>
              </a:rPr>
              <a:t>LUI/LEI FA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ОН/ОНА ДЕЛАЕТ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latin typeface="Comic Sans MS" pitchFamily="66" charset="0"/>
              </a:rPr>
              <a:t>LORO FANNO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ОНИ ДЕЛАЮТ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273" y="2089321"/>
            <a:ext cx="8667872" cy="118118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1357290" y="2359376"/>
            <a:ext cx="7358114" cy="53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РАЗГОВОРНОМ ИТАЛЬЯНСКОМ ЯЗЫКЕ ГЛАГОЛ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FARE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 ВО МНОГИХ ВЫРАЖЕНИЯХ И В РАЗНЫХ ЗНАЧЕНИЯХ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ЧАСТО ЕГО ИСПОЛЬЗУЮТ ПО УТРАМ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9" y="2103797"/>
            <a:ext cx="1076127" cy="103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189796" y="3533142"/>
            <a:ext cx="8697349" cy="274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FARE LA DOCCIA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ПРИНИМАТЬ ДУШ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   </a:t>
            </a:r>
            <a:r>
              <a:rPr lang="en-US" sz="1200" b="1" dirty="0" smtClean="0">
                <a:latin typeface="Comic Sans MS" pitchFamily="66" charset="0"/>
              </a:rPr>
              <a:t>FARE </a:t>
            </a:r>
            <a:r>
              <a:rPr lang="en-US" sz="1200" b="1" dirty="0">
                <a:latin typeface="Comic Sans MS" pitchFamily="66" charset="0"/>
              </a:rPr>
              <a:t>IL </a:t>
            </a:r>
            <a:r>
              <a:rPr lang="en-US" sz="1200" b="1" dirty="0" smtClean="0">
                <a:latin typeface="Comic Sans MS" pitchFamily="66" charset="0"/>
              </a:rPr>
              <a:t>BAGNO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ПРИНИМАТЬ ВАННУ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              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FAR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SI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 LA BARBA 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БРИТЬСЯ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Comic Sans MS" pitchFamily="66" charset="0"/>
              </a:rPr>
              <a:t>FAR</a:t>
            </a:r>
            <a:r>
              <a:rPr lang="en-US" sz="1000" b="1" dirty="0" smtClean="0">
                <a:solidFill>
                  <a:srgbClr val="7030A0"/>
                </a:solidFill>
                <a:latin typeface="Comic Sans MS" pitchFamily="66" charset="0"/>
              </a:rPr>
              <a:t>SI</a:t>
            </a:r>
            <a:r>
              <a:rPr lang="en-US" sz="1000" b="1" dirty="0" smtClean="0">
                <a:latin typeface="Comic Sans MS" pitchFamily="66" charset="0"/>
              </a:rPr>
              <a:t> BELLA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НАВОДИТЬ КРАСОТУ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</a:t>
            </a:r>
            <a:r>
              <a:rPr lang="en-US" sz="1000" b="1" dirty="0" smtClean="0">
                <a:latin typeface="Comic Sans MS" pitchFamily="66" charset="0"/>
              </a:rPr>
              <a:t>FARE COLAZIONE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ЗАВТРАКАТЬ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</a:t>
            </a:r>
            <a:r>
              <a:rPr lang="en-US" sz="1000" b="1" dirty="0" smtClean="0">
                <a:latin typeface="Comic Sans MS" pitchFamily="66" charset="0"/>
              </a:rPr>
              <a:t>FARE</a:t>
            </a:r>
            <a:r>
              <a:rPr lang="ru-RU" sz="1000" b="1" dirty="0" smtClean="0">
                <a:latin typeface="Comic Sans MS" pitchFamily="66" charset="0"/>
              </a:rPr>
              <a:t> </a:t>
            </a:r>
            <a:r>
              <a:rPr lang="en-US" sz="1000" b="1" dirty="0" smtClean="0">
                <a:latin typeface="Comic Sans MS" pitchFamily="66" charset="0"/>
              </a:rPr>
              <a:t>IN TEMPO/</a:t>
            </a:r>
            <a:r>
              <a:rPr lang="en-US" sz="1000" b="1" strike="sngStrike" dirty="0" smtClean="0">
                <a:latin typeface="Comic Sans MS" pitchFamily="66" charset="0"/>
              </a:rPr>
              <a:t>IN</a:t>
            </a:r>
            <a:r>
              <a:rPr lang="en-US" sz="1000" b="1" dirty="0" smtClean="0">
                <a:latin typeface="Comic Sans MS" pitchFamily="66" charset="0"/>
              </a:rPr>
              <a:t> TARDI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УСПЕВАТЬ/ОПАЗДЫВАТЬ КУДА-ТО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		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			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" name="Picture 10" descr="Immagine correla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41444" r="48083" b="11683"/>
          <a:stretch/>
        </p:blipFill>
        <p:spPr bwMode="auto">
          <a:xfrm>
            <a:off x="3787531" y="3778756"/>
            <a:ext cx="927101" cy="90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magine correla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0" t="33925" r="15290" b="11470"/>
          <a:stretch/>
        </p:blipFill>
        <p:spPr bwMode="auto">
          <a:xfrm>
            <a:off x="980465" y="3789040"/>
            <a:ext cx="914399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Risultati immagini per farsi la barb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r="6751"/>
          <a:stretch/>
        </p:blipFill>
        <p:spPr bwMode="auto">
          <a:xfrm>
            <a:off x="6671994" y="3848855"/>
            <a:ext cx="864096" cy="8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Risultati immagini per TRUCCARSI VIGNETT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8" t="14351" b="15554"/>
          <a:stretch/>
        </p:blipFill>
        <p:spPr bwMode="auto">
          <a:xfrm>
            <a:off x="1488231" y="5066174"/>
            <a:ext cx="844007" cy="9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Risultati immagini per TRUCCARSI VIGNETT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9"/>
          <a:stretch/>
        </p:blipFill>
        <p:spPr bwMode="auto">
          <a:xfrm>
            <a:off x="601806" y="5201913"/>
            <a:ext cx="513810" cy="7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Risultati immagini per COLAZIONE DISEGN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90"/>
          <a:stretch/>
        </p:blipFill>
        <p:spPr bwMode="auto">
          <a:xfrm>
            <a:off x="3571868" y="5174824"/>
            <a:ext cx="1307574" cy="8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16" y="5098677"/>
            <a:ext cx="978356" cy="96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80" y="5098677"/>
            <a:ext cx="990235" cy="97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212260" y="3837150"/>
            <a:ext cx="8667872" cy="864096"/>
          </a:xfrm>
          <a:prstGeom prst="round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1605073" y="175077"/>
            <a:ext cx="4983151" cy="1021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1541614" y="1005111"/>
            <a:ext cx="6918818" cy="69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FARE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ТАКЖЕ ИСПОЛЬЗУЕТСЯ ДЛЯ ВЫРАЖЕНИЯ ПРИЯТНЫХ И ИНТЕРЕСНЫХ ДЕЙСТВИЙ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" name="Picture 4" descr="Risultati immagini per CLIPART FARE L'AM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1" y="2420888"/>
            <a:ext cx="1263199" cy="11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isultati immagini per CLIPART SHOPP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70440"/>
            <a:ext cx="1373282" cy="12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Free fitness and exercise clipart clip art pictures graphics 3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36" y="2369980"/>
            <a:ext cx="1694469" cy="12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Risultati immagini per CLIPART SHOPP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92" y="2357234"/>
            <a:ext cx="1537437" cy="12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Risultati immagini per CLIPART DROGARS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17" y="5264536"/>
            <a:ext cx="757193" cy="9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Risultati immagini per CLIPART VOMIT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3659"/>
            <a:ext cx="943514" cy="8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A hooker picking up a custom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92" y="5229200"/>
            <a:ext cx="953204" cy="9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4" y="879777"/>
            <a:ext cx="1034801" cy="96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 flipV="1">
            <a:off x="143610" y="879777"/>
            <a:ext cx="8736522" cy="96504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ъект 1"/>
          <p:cNvSpPr txBox="1">
            <a:spLocks/>
          </p:cNvSpPr>
          <p:nvPr/>
        </p:nvSpPr>
        <p:spPr>
          <a:xfrm>
            <a:off x="48023" y="1701138"/>
            <a:ext cx="9001001" cy="4752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   FARE L’ AMORE            FARE SHOPPING               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FARE SPORT                     FARE LA SPESA </a:t>
            </a: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ЗАНИМАТЬСЯ ЛЮБОВЬЮ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ХОДИТЬ ПО МАГАЗИНАМ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            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ЗАНИМАТЬСЯ СПОРТОМ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]                  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ХОДИТЬ ЗА ПРОДУКТАМИ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 		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	         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      FAR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SI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ПРИНИМАТЬ НАРКОТИКИ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</a:t>
            </a:r>
            <a:r>
              <a:rPr lang="en-US" sz="1200" b="1" dirty="0" smtClean="0">
                <a:latin typeface="Comic Sans MS" pitchFamily="66" charset="0"/>
              </a:rPr>
              <a:t>FARE SCHIFO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ВЫЗЫВАТЬ ОТВРАЩЕНИЕ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</a:t>
            </a:r>
            <a:r>
              <a:rPr lang="en-US" sz="1200" b="1" dirty="0" smtClean="0">
                <a:latin typeface="Comic Sans MS" pitchFamily="66" charset="0"/>
              </a:rPr>
              <a:t>FARE LA VITA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ЗАНИМАТЬСЯ ПРОСТИТУЦИЕЙ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		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			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1" name="Picture 18" descr="Risultati immagini per ÐÐÐÐÐÐÐÐ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3" y="3921724"/>
            <a:ext cx="772165" cy="6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1"/>
          <p:cNvSpPr txBox="1">
            <a:spLocks/>
          </p:cNvSpPr>
          <p:nvPr/>
        </p:nvSpPr>
        <p:spPr>
          <a:xfrm>
            <a:off x="1475656" y="3910774"/>
            <a:ext cx="7404476" cy="59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latin typeface="Comic Sans MS" pitchFamily="66" charset="0"/>
              </a:rPr>
              <a:t>ВНИМАНИЕ</a:t>
            </a:r>
            <a:r>
              <a:rPr lang="en-US" sz="1200" b="1" dirty="0" smtClean="0">
                <a:latin typeface="Comic Sans MS" pitchFamily="66" charset="0"/>
              </a:rPr>
              <a:t>! </a:t>
            </a:r>
            <a:r>
              <a:rPr lang="ru-RU" sz="1200" b="1" dirty="0" smtClean="0">
                <a:latin typeface="Comic Sans MS" pitchFamily="66" charset="0"/>
              </a:rPr>
              <a:t>ЭТОТ ГЛАГОЛ ТАКЖЕ УПОТРЕБЛЯЮТ, ЧТОБЫ ВЫРАЗИТЬ ОЧЕНЬ НЕГАТИВНЫЕ И ДАЖЕ ОСКОРБИТЕЛЬНЫЕ ДЕЙСТВИЯ</a:t>
            </a:r>
            <a:r>
              <a:rPr lang="en-US" sz="1200" b="1" dirty="0" smtClean="0">
                <a:latin typeface="Comic Sans MS" pitchFamily="66" charset="0"/>
              </a:rPr>
              <a:t>:</a:t>
            </a:r>
            <a:endParaRPr lang="en-US" sz="1200" b="1" dirty="0"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57893" y="1340768"/>
            <a:ext cx="6243131" cy="445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ЭТОТ ГЛАГОЛ ИСПОЛЬЗУЕТСЯ ВО МНОГИХ НЕЙТРАЛЬНЫХ ВЫРАЖЕНИЯХ, А ТАКЖЕ В РЯДЕ ДРУГИХ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8180"/>
            <a:ext cx="1194074" cy="11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39552" y="1083968"/>
            <a:ext cx="7943432" cy="10777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377280" y="4452627"/>
            <a:ext cx="8299176" cy="632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КРОМЕ ТОГО, ЭТОТ ГЛАГОЛ ИСПОЛЬЗУЕТСЯ В ФОРМЕ 3 Л. ЕД.Ч., ЧТОБЫ СКАЗАТЬ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«ЗДЕСЬ ЖАРКО», «ЗДЕСЬ ХОЛОДНО»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1160856" y="5737247"/>
            <a:ext cx="7659616" cy="248735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	FA CALDO                                                                      			 	</a:t>
            </a:r>
          </a:p>
          <a:p>
            <a:pPr marL="0" indent="0">
              <a:buNone/>
            </a:pPr>
            <a:endParaRPr lang="en-US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               FA FREDDO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		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			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" name="Picture 2" descr="Risultati immagini per CLIP ART CALD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1" b="3981"/>
          <a:stretch/>
        </p:blipFill>
        <p:spPr bwMode="auto">
          <a:xfrm>
            <a:off x="3131840" y="5068167"/>
            <a:ext cx="881873" cy="12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isultati immagini per CLIP ART CALD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6" b="3981"/>
          <a:stretch/>
        </p:blipFill>
        <p:spPr bwMode="auto">
          <a:xfrm>
            <a:off x="4879458" y="5068167"/>
            <a:ext cx="621601" cy="12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680001" y="2420888"/>
            <a:ext cx="7659616" cy="168527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FARE IL BIGLIETTO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КУПИТЬ БИЛЕТ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</a:t>
            </a: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</a:rPr>
              <a:t>FARE LA FILA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ЗАНЯТЬ ОЧЕРЕДЬ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4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  <a:sym typeface="Wingdings" pitchFamily="2" charset="2"/>
              </a:rPr>
              <a:t>FARE </a:t>
            </a:r>
            <a:r>
              <a:rPr lang="en-US" sz="4400" b="1" dirty="0">
                <a:latin typeface="Comic Sans MS" pitchFamily="66" charset="0"/>
                <a:sym typeface="Wingdings" pitchFamily="2" charset="2"/>
              </a:rPr>
              <a:t>LA VALIGIA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СОБИРАТЬ ЧЕМОДАН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4000" b="1" dirty="0">
                <a:latin typeface="Comic Sans MS" pitchFamily="66" charset="0"/>
              </a:rPr>
              <a:t>FARE UN VIAGGIO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ПУТЕШЕСТВОВАТЬ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</a:rPr>
              <a:t>FARE LA LAVATRICE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ЗАГРУЖАТЬ СТИРАЛЬНУЮ МАШИНУ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  <a:sym typeface="Wingdings" pitchFamily="2" charset="2"/>
              </a:rPr>
              <a:t>FARE UNA DOMANDA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ЗАДАВАТЬ ВОПРОС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  <a:sym typeface="Wingdings" pitchFamily="2" charset="2"/>
              </a:rPr>
              <a:t>FARE A MENO DI QUALCOSA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ОБХОДИТЬСЯ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БЕЗ ЧЕГО-Л.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endParaRPr lang="ru-RU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FARE </a:t>
            </a:r>
            <a:r>
              <a:rPr lang="en-US" sz="4400" b="1" dirty="0">
                <a:latin typeface="Comic Sans MS" pitchFamily="66" charset="0"/>
              </a:rPr>
              <a:t>UNA TELEFONATA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ЗВОНИТЬ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</a:rPr>
              <a:t>FARE UN REGALO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ДАРИТЬ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  <a:sym typeface="Wingdings" pitchFamily="2" charset="2"/>
              </a:rPr>
              <a:t>FARE </a:t>
            </a:r>
            <a:r>
              <a:rPr lang="en-US" sz="4400" b="1" dirty="0">
                <a:latin typeface="Comic Sans MS" pitchFamily="66" charset="0"/>
                <a:sym typeface="Wingdings" pitchFamily="2" charset="2"/>
              </a:rPr>
              <a:t>UN GIRO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ГУЛЯТЬ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FARE </a:t>
            </a:r>
            <a:r>
              <a:rPr lang="en-US" sz="4400" b="1" dirty="0">
                <a:latin typeface="Comic Sans MS" pitchFamily="66" charset="0"/>
              </a:rPr>
              <a:t>UN PISOLINO 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ВЗДРЕМНУТЬ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</a:rPr>
              <a:t>FARE </a:t>
            </a:r>
            <a:r>
              <a:rPr lang="en-US" sz="4400" b="1" dirty="0" smtClean="0">
                <a:latin typeface="Comic Sans MS" pitchFamily="66" charset="0"/>
              </a:rPr>
              <a:t>DUE PASSI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ПРОГУЛЯТЬСЯ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  <a:sym typeface="Wingdings" pitchFamily="2" charset="2"/>
              </a:rPr>
              <a:t>FARE DUE CHIACCHIERE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ПОБОЛТАТЬ НЕМНОГО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  <a:sym typeface="Wingdings" pitchFamily="2" charset="2"/>
              </a:rPr>
              <a:t>FARE QUATTRO SALTI IN DISCO</a:t>
            </a:r>
          </a:p>
          <a:p>
            <a:pPr marL="0" indent="0">
              <a:buNone/>
            </a:pPr>
            <a:endParaRPr lang="en-US" sz="4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		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			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78376" y="3959047"/>
            <a:ext cx="8548735" cy="1486177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2621851"/>
            <a:ext cx="8531575" cy="1167189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9" y="2648654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78376" y="1298903"/>
            <a:ext cx="8524820" cy="1167189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8" y="1325707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бъект 1"/>
          <p:cNvSpPr txBox="1">
            <a:spLocks/>
          </p:cNvSpPr>
          <p:nvPr/>
        </p:nvSpPr>
        <p:spPr>
          <a:xfrm>
            <a:off x="1673933" y="1437720"/>
            <a:ext cx="7362603" cy="8895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 В НЕКОТОРЫХ ГЛАГОЛЬНЫХ КОНСТРУКЦИЯХ, ЧТОБЫ «ПЕРЕДЕЛАТЬ» СУЩЕСТВИТЕЛЬНОЕ В ГЛАГОЛ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FARE +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АРТИКЛЬ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СУЩЕСТВИТЕЛЬНОЕ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=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FARE UNA VENDITA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(ПРОДАЖА)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=VENDERE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(ПРОДАВАТЬ)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Объект 1"/>
          <p:cNvSpPr txBox="1">
            <a:spLocks/>
          </p:cNvSpPr>
          <p:nvPr/>
        </p:nvSpPr>
        <p:spPr>
          <a:xfrm>
            <a:off x="1643042" y="2643182"/>
            <a:ext cx="6383625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ИСПОЛЬЗУЕТСЯ, ЧТОБЫ СПРОСИТЬ И ОТВЕТИТЬ О ПРОФЕССИИ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sz="1200" b="1" dirty="0">
                <a:latin typeface="Comic Sans MS" pitchFamily="66" charset="0"/>
              </a:rPr>
              <a:t>CHE LAVORO</a:t>
            </a:r>
            <a:r>
              <a:rPr lang="ru-RU" sz="1200" b="1" dirty="0">
                <a:latin typeface="Comic Sans MS" pitchFamily="66" charset="0"/>
              </a:rPr>
              <a:t> </a:t>
            </a:r>
            <a:r>
              <a:rPr lang="en-US" sz="1200" b="1" dirty="0">
                <a:latin typeface="Comic Sans MS" pitchFamily="66" charset="0"/>
              </a:rPr>
              <a:t>FAI</a:t>
            </a:r>
            <a:r>
              <a:rPr lang="en-US" sz="1200" b="1" dirty="0" smtClean="0">
                <a:latin typeface="Comic Sans MS" pitchFamily="66" charset="0"/>
              </a:rPr>
              <a:t>?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КЕМ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РАБОТАЕШЬ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FACCIO </a:t>
            </a:r>
            <a:r>
              <a:rPr lang="en-US" sz="1200" b="1" dirty="0">
                <a:latin typeface="Comic Sans MS" pitchFamily="66" charset="0"/>
              </a:rPr>
              <a:t>LA </a:t>
            </a:r>
            <a:r>
              <a:rPr lang="en-US" sz="1200" b="1" dirty="0" smtClean="0">
                <a:latin typeface="Comic Sans MS" pitchFamily="66" charset="0"/>
              </a:rPr>
              <a:t>SEGRETARIA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РАБОТАЮ СЕКРЕТАРЕМ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1684648" y="4032652"/>
            <a:ext cx="7218548" cy="2276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 С ДРУГИМ ГЛАГОЛОМ В ИНФИНИТИВНОЙ ФОРМЕ, ЧТОБЫ СКАЗАТЬ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ЗАСТАВИТЬ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КОГО-ТО ДЕЛАТЬ ЧТО-ТО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1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100" b="1" dirty="0" smtClean="0">
                <a:latin typeface="Comic Sans MS" pitchFamily="66" charset="0"/>
              </a:rPr>
              <a:t>FAI FARE I COMPITI A SASHA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ЗАСТАВЬ САШУ ДЕЛАТЬ ДОМАШНЕЕ ЗАДАНИЕ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1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100" b="1" dirty="0" smtClean="0">
                <a:latin typeface="Comic Sans MS" pitchFamily="66" charset="0"/>
              </a:rPr>
              <a:t>FAI STUDIARE SASHA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ЗАСТАВЬ САШУ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УЧИТЬСЯ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5" y="3985850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5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775384" y="1433379"/>
            <a:ext cx="5976664" cy="100874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172" y="2588024"/>
            <a:ext cx="8667872" cy="118118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65793" y="3789040"/>
            <a:ext cx="8697349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	</a:t>
            </a:r>
            <a:r>
              <a:rPr lang="en-US" sz="1600" b="1" dirty="0" smtClean="0">
                <a:latin typeface="Comic Sans MS" pitchFamily="66" charset="0"/>
              </a:rPr>
              <a:t>STARE A CASA </a:t>
            </a:r>
            <a:r>
              <a:rPr lang="ru-RU" sz="1600" b="1" dirty="0" smtClean="0">
                <a:latin typeface="Comic Sans MS" pitchFamily="66" charset="0"/>
              </a:rPr>
              <a:t>			</a:t>
            </a:r>
            <a:r>
              <a:rPr lang="en-US" sz="1600" b="1" dirty="0" smtClean="0">
                <a:latin typeface="Comic Sans MS" pitchFamily="66" charset="0"/>
              </a:rPr>
              <a:t>STARE </a:t>
            </a:r>
            <a:r>
              <a:rPr lang="en-US" sz="1600" b="1" dirty="0">
                <a:latin typeface="Comic Sans MS" pitchFamily="66" charset="0"/>
              </a:rPr>
              <a:t>BENE / MALE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СИДИТ ДОМА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ЧУВСТВОВАТЬ СЕБЯ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ХОРОШО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ПЛОХО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                  </a:t>
            </a:r>
            <a:r>
              <a:rPr lang="en-US" sz="1600" b="1" dirty="0">
                <a:latin typeface="Comic Sans MS" pitchFamily="66" charset="0"/>
                <a:sym typeface="Wingdings" pitchFamily="2" charset="2"/>
              </a:rPr>
              <a:t>  </a:t>
            </a:r>
            <a:endParaRPr lang="ru-RU" sz="16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16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		                    COME STAI?   STO BENE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STO MALE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				[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КАК ДЕЛ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А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КАК СЕБЯ ЧУВСТВУЕШЬ?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				[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ХОРОШО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ПЛОХО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                                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 </a:t>
            </a:r>
            <a:endParaRPr lang="ru-RU" sz="1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317872" y="2630937"/>
            <a:ext cx="7619172" cy="1166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ИТАЛЬЯНСКОМ ЯЗЫКЕ ГЛАГОЛ STARE ЧАСТО ЯВЛЯЕТСЯ СИНОНИМОМ ГЛАГОЛА ESSERE В ЗНАЧЕНИИ «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НАХОДИТЬСЯ».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НО ЕГО ИСПОЛЬЗОВАНИЕ В ТАКОМ ЗНАЧЕНИИ ЧАЩЕ ВСТРЕЧАЕТСЯ НА ЮГЕ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ИТАЛИИ. НА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СЕВЕРЕ И В ЦЕНТРЕ ЧАЩЕ ИСПОЛЬЗУЕТСЯ КАК СИНОНИМ К СЛОВУ «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БЫТЬ»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ПРИМЕЧАТЕЛЬНО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ЧТО В ИТАЛЬЯНСКОМ ГЛАГОЛ STARE ИСПОЛЬЗУЕТСЯ В ТЕХ ЖЕ СЛУЧАЯХ, В КАКИХ В РУССКОМ ИСПОЛЬЗУЕТСЯ ГЛАГОЛ “СИДЕТЬ” (ДОМА, ЗА СТОЛОМ, НА РАБОТЕ)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4389"/>
            <a:ext cx="1076127" cy="103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moziru.com/images/sofa-clipart-man-on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1728192" cy="15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11" y="4433664"/>
            <a:ext cx="773675" cy="91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4396563"/>
            <a:ext cx="738246" cy="9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1"/>
          <p:cNvSpPr txBox="1">
            <a:spLocks/>
          </p:cNvSpPr>
          <p:nvPr/>
        </p:nvSpPr>
        <p:spPr>
          <a:xfrm>
            <a:off x="1775384" y="1535072"/>
            <a:ext cx="6096891" cy="908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IO STO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НАХОЖУСЬ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</a:t>
            </a:r>
            <a:r>
              <a:rPr lang="en-US" sz="1600" b="1" dirty="0" smtClean="0">
                <a:latin typeface="Comic Sans MS" pitchFamily="66" charset="0"/>
              </a:rPr>
              <a:t>NOI STIAMO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МЫ НАХОДИМСЯ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] 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STAI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НАХОДИШЬСЯ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</a:t>
            </a:r>
            <a:r>
              <a:rPr lang="en-US" sz="1600" b="1" dirty="0" smtClean="0">
                <a:latin typeface="Comic Sans MS" pitchFamily="66" charset="0"/>
              </a:rPr>
              <a:t>VOI STATE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ВЫ НАХОДИТЕСЬ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LUI/LEI STA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НАХОДИТСЯ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</a:t>
            </a:r>
            <a:r>
              <a:rPr lang="en-US" sz="1600" b="1" dirty="0" smtClean="0">
                <a:latin typeface="Comic Sans MS" pitchFamily="66" charset="0"/>
              </a:rPr>
              <a:t>LORO STA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NN</a:t>
            </a:r>
            <a:r>
              <a:rPr lang="en-US" sz="1600" b="1" dirty="0" smtClean="0">
                <a:latin typeface="Comic Sans MS" pitchFamily="66" charset="0"/>
              </a:rPr>
              <a:t>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ОНИ НАХОДЯТСЯ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Объект 1"/>
          <p:cNvSpPr>
            <a:spLocks noGrp="1"/>
          </p:cNvSpPr>
          <p:nvPr>
            <p:ph idx="1"/>
          </p:nvPr>
        </p:nvSpPr>
        <p:spPr>
          <a:xfrm>
            <a:off x="1335015" y="686858"/>
            <a:ext cx="7475156" cy="5098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TARE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НАХОДИТЬСЯ, БЫТЬ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315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8376" y="1200255"/>
            <a:ext cx="8565896" cy="234612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673931" y="1549733"/>
            <a:ext cx="7362603" cy="88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STARE ИСПОЛЬЗУЕТСЯ В СОЧЕТАНИИ С ГЕРУНДИЕМ ДЛЯ ТОГО, ЧТОБЫ ВЫРАЗИТЬ ДЕЙСТВИЕ, КОТОРОЕ ПРОИСХОДИТ В МОМЕНТ РЕЧИ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IO STO LAVORANDO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В ДАННЫЙ МОМЕНТ РАБОТАЮ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8" y="1325707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9" y="2491079"/>
            <a:ext cx="10699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1756127" y="2491079"/>
            <a:ext cx="7362603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FORMULA:	 </a:t>
            </a:r>
          </a:p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-ARE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-ANDO  IO STO MANGI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ARE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=IO STO MANGI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ANDO</a:t>
            </a:r>
          </a:p>
          <a:p>
            <a:pPr marL="0" indent="0">
              <a:buNone/>
            </a:pPr>
            <a:r>
              <a:rPr lang="en-US" sz="4800" b="1" dirty="0" smtClean="0">
                <a:latin typeface="Comic Sans MS" pitchFamily="66" charset="0"/>
              </a:rPr>
              <a:t>IO STO +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-ERE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-ENDO  IO STO VED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ERE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 IO STO VED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ENDO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-IRE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-ENDO  IO STO  PART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IRE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 IO STO PART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ENDO</a:t>
            </a:r>
            <a:endParaRPr lang="en-US" sz="4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756127" y="3861048"/>
            <a:ext cx="7280408" cy="88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STARE ИСПОЛЬЗУЕТСЯ ВМЕСТЕ С ПРЕДЛОГОМ PER, ВСЛЕД ЗА КОТОРЫМ ИДЕТ ГЛАГОЛ В ИНФИНИТИВНОЙ ФОРМЕ, ЧТОБЫ ВЫРАЗИТЬ ДЕЙСТВИЕ КОТОРОЕ ПРОИЗОЙДЕТ В БЛИЖАЙШЕЕ ВРЕМЯ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IO STO PER USCIRE DI CASA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СОБИРАЮСЬ ВЫЙТИ ИЗ ДОМА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1781395" y="4962348"/>
            <a:ext cx="7162877" cy="768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FORMULA:	 </a:t>
            </a:r>
          </a:p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800" b="1" dirty="0" smtClean="0">
                <a:latin typeface="Comic Sans MS" pitchFamily="66" charset="0"/>
              </a:rPr>
              <a:t>IO STO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 PER +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ИНФ.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IO STO PER PART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IRE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	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9" y="3749035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9" y="4938912"/>
            <a:ext cx="10699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8376" y="3765851"/>
            <a:ext cx="8565896" cy="234612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</a:t>
            </a: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PROSSIMA LEZIONE</a:t>
            </a:r>
          </a:p>
        </p:txBody>
      </p:sp>
    </p:spTree>
    <p:extLst>
      <p:ext uri="{BB962C8B-B14F-4D97-AF65-F5344CB8AC3E}">
        <p14:creationId xmlns:p14="http://schemas.microsoft.com/office/powerpoint/2010/main" val="34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4470</TotalTime>
  <Words>539</Words>
  <Application>Microsoft Office PowerPoint</Application>
  <PresentationFormat>Экран (4:3)</PresentationFormat>
  <Paragraphs>222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Brush Script MT</vt:lpstr>
      <vt:lpstr>Calibri</vt:lpstr>
      <vt:lpstr>Comic Sans MS</vt:lpstr>
      <vt:lpstr>Segoe Script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ALFASCHOOL.ORG</cp:lastModifiedBy>
  <cp:revision>200</cp:revision>
  <dcterms:created xsi:type="dcterms:W3CDTF">2018-01-29T18:25:33Z</dcterms:created>
  <dcterms:modified xsi:type="dcterms:W3CDTF">2019-07-04T15:04:49Z</dcterms:modified>
</cp:coreProperties>
</file>