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0"/>
  </p:notesMasterIdLst>
  <p:sldIdLst>
    <p:sldId id="269" r:id="rId2"/>
    <p:sldId id="308" r:id="rId3"/>
    <p:sldId id="323" r:id="rId4"/>
    <p:sldId id="287" r:id="rId5"/>
    <p:sldId id="329" r:id="rId6"/>
    <p:sldId id="330" r:id="rId7"/>
    <p:sldId id="325" r:id="rId8"/>
    <p:sldId id="32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2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31" autoAdjust="0"/>
    <p:restoredTop sz="97143" autoAdjust="0"/>
  </p:normalViewPr>
  <p:slideViewPr>
    <p:cSldViewPr>
      <p:cViewPr varScale="1">
        <p:scale>
          <a:sx n="116" d="100"/>
          <a:sy n="116" d="100"/>
        </p:scale>
        <p:origin x="20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C2268-89A4-4D24-A024-185137EF9D65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C89EC-3E4B-423F-87D7-B70424175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09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79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3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5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40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22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88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78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25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54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65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0CA46-2427-421E-A667-C9FB9DD9AF7A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06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2215">
            <a:off x="6891478" y="638118"/>
            <a:ext cx="1352930" cy="1350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15516" y="908720"/>
            <a:ext cx="8712968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Brush Script MT" pitchFamily="66" charset="0"/>
              <a:buNone/>
            </a:pP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15900" y="2276475"/>
            <a:ext cx="8712200" cy="2952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+79067375098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0066" y="1340768"/>
            <a:ext cx="60937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УРОК № 010</a:t>
            </a:r>
            <a:endParaRPr lang="en-US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IMPERATIVO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9654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0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02263" y="5190625"/>
            <a:ext cx="8765654" cy="1111506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2265" y="1089534"/>
            <a:ext cx="6745999" cy="1154827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149325" y="1147521"/>
            <a:ext cx="5798939" cy="1217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ПОВЕЛИТЕЛЬНОЕ НАКЛОНЕНИЕ ИСПОЛЬЗУЕТСЯ, ЧТОБЫ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</a:t>
            </a:r>
          </a:p>
          <a:p>
            <a:pPr marL="0" indent="0" algn="ctr">
              <a:buNone/>
            </a:pPr>
            <a:endParaRPr lang="it-IT" sz="8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ОСУЩЕСТВЛЯТЬ ПРИКАЗЫ И ПРЕДПИСАНИЯ</a:t>
            </a:r>
            <a:endParaRPr lang="it-IT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ИЗВИНЯТЬСЯ, УТОЧНЯТЬ ИНФОРМАЦИЮ</a:t>
            </a:r>
            <a:endParaRPr lang="it-IT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ПРИГЛАШАТЬ, ПРОСИТЬ, </a:t>
            </a: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УГОВАРИВАТЬ КОГО-ТО СДЕЛАТЬ ЧТО-ТО</a:t>
            </a:r>
            <a:endParaRPr lang="en-US" sz="105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12" y="1109566"/>
            <a:ext cx="954856" cy="1056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1"/>
          <p:cNvSpPr txBox="1">
            <a:spLocks/>
          </p:cNvSpPr>
          <p:nvPr/>
        </p:nvSpPr>
        <p:spPr>
          <a:xfrm>
            <a:off x="1333403" y="489864"/>
            <a:ext cx="7553741" cy="542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Comic Sans MS" pitchFamily="66" charset="0"/>
              </a:rPr>
              <a:t>L’IMPERATIVO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ПОВЕЛИТЕЛЬНОЕ НАКЛОНЕНИЕ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8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093186" y="2348880"/>
            <a:ext cx="2846966" cy="122413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Объект 1"/>
          <p:cNvSpPr txBox="1">
            <a:spLocks/>
          </p:cNvSpPr>
          <p:nvPr/>
        </p:nvSpPr>
        <p:spPr>
          <a:xfrm>
            <a:off x="3032459" y="2390633"/>
            <a:ext cx="2968420" cy="509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latin typeface="Comic Sans MS" pitchFamily="66" charset="0"/>
              </a:rPr>
              <a:t>  </a:t>
            </a:r>
            <a:r>
              <a:rPr lang="en-US" sz="2200" b="1" dirty="0" smtClean="0">
                <a:latin typeface="Comic Sans MS" pitchFamily="66" charset="0"/>
              </a:rPr>
              <a:t>AVERE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ИМЕТЬ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066520" y="3645024"/>
            <a:ext cx="2873632" cy="122413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21889" y="2348880"/>
            <a:ext cx="2779614" cy="122413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бъект 1"/>
          <p:cNvSpPr txBox="1">
            <a:spLocks/>
          </p:cNvSpPr>
          <p:nvPr/>
        </p:nvSpPr>
        <p:spPr>
          <a:xfrm>
            <a:off x="452416" y="2348880"/>
            <a:ext cx="2355734" cy="551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>
                <a:latin typeface="Comic Sans MS" pitchFamily="66" charset="0"/>
              </a:rPr>
              <a:t>ESSERE </a:t>
            </a:r>
            <a:r>
              <a:rPr lang="en-US" sz="1000" b="1" dirty="0" smtClean="0">
                <a:latin typeface="Comic Sans MS" pitchFamily="66" charset="0"/>
              </a:rPr>
              <a:t>[</a:t>
            </a:r>
            <a:r>
              <a:rPr lang="ru-RU" sz="1000" b="1" dirty="0" smtClean="0">
                <a:latin typeface="Comic Sans MS" pitchFamily="66" charset="0"/>
              </a:rPr>
              <a:t>БЫТЬ</a:t>
            </a:r>
            <a:r>
              <a:rPr lang="en-US" sz="1000" b="1" dirty="0" smtClean="0">
                <a:latin typeface="Comic Sans MS" pitchFamily="66" charset="0"/>
              </a:rPr>
              <a:t>]</a:t>
            </a:r>
            <a:endParaRPr lang="en-US" sz="10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2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1" name="Объект 1"/>
          <p:cNvSpPr txBox="1">
            <a:spLocks/>
          </p:cNvSpPr>
          <p:nvPr/>
        </p:nvSpPr>
        <p:spPr>
          <a:xfrm>
            <a:off x="234813" y="2780928"/>
            <a:ext cx="2747065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  ---- 	  SIAMO</a:t>
            </a:r>
            <a:r>
              <a:rPr lang="en-US" sz="1200" b="1" baseline="30000" dirty="0" smtClean="0">
                <a:latin typeface="Comic Sans MS" pitchFamily="66" charset="0"/>
              </a:rPr>
              <a:t>#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NOI) </a:t>
            </a: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 SII</a:t>
            </a:r>
            <a:r>
              <a:rPr lang="en-US" sz="1200" b="1" baseline="30000" dirty="0" smtClean="0">
                <a:solidFill>
                  <a:srgbClr val="FF0000"/>
                </a:solidFill>
                <a:latin typeface="Comic Sans MS" pitchFamily="66" charset="0"/>
              </a:rPr>
              <a:t>(!)</a:t>
            </a:r>
            <a:r>
              <a:rPr lang="en-US" sz="1200" b="1" dirty="0" smtClean="0">
                <a:latin typeface="Comic Sans MS" pitchFamily="66" charset="0"/>
              </a:rPr>
              <a:t> </a:t>
            </a:r>
            <a:r>
              <a:rPr lang="en-US" sz="1100" b="1" dirty="0">
                <a:latin typeface="Comic Sans MS" pitchFamily="66" charset="0"/>
              </a:rPr>
              <a:t>(TU)</a:t>
            </a:r>
            <a:r>
              <a:rPr lang="en-US" sz="1200" b="1" dirty="0" smtClean="0">
                <a:latin typeface="Comic Sans MS" pitchFamily="66" charset="0"/>
              </a:rPr>
              <a:t>	</a:t>
            </a:r>
            <a:r>
              <a:rPr lang="en-US" sz="1200" b="1" dirty="0"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 SIATE</a:t>
            </a:r>
            <a:r>
              <a:rPr lang="en-US" sz="1200" b="1" baseline="30000" dirty="0" smtClean="0">
                <a:solidFill>
                  <a:srgbClr val="FF0000"/>
                </a:solidFill>
                <a:latin typeface="Comic Sans MS" pitchFamily="66" charset="0"/>
              </a:rPr>
              <a:t>(!)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VOI)</a:t>
            </a:r>
            <a:r>
              <a:rPr lang="en-US" sz="105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 SIA</a:t>
            </a:r>
            <a:r>
              <a:rPr lang="en-US" sz="1100" b="1" baseline="30000" dirty="0" smtClean="0">
                <a:solidFill>
                  <a:srgbClr val="FF0000"/>
                </a:solidFill>
                <a:latin typeface="Comic Sans MS" pitchFamily="66" charset="0"/>
              </a:rPr>
              <a:t>(!) </a:t>
            </a:r>
            <a:r>
              <a:rPr lang="en-US" sz="1100" b="1" dirty="0">
                <a:latin typeface="Comic Sans MS" pitchFamily="66" charset="0"/>
              </a:rPr>
              <a:t>(LUI)    </a:t>
            </a:r>
            <a:r>
              <a:rPr lang="en-US" sz="1200" b="1" dirty="0" smtClean="0">
                <a:latin typeface="Comic Sans MS" pitchFamily="66" charset="0"/>
              </a:rPr>
              <a:t>SIANO</a:t>
            </a:r>
            <a:r>
              <a:rPr lang="en-US" sz="1100" b="1" baseline="30000" dirty="0" smtClean="0">
                <a:solidFill>
                  <a:srgbClr val="FF0000"/>
                </a:solidFill>
                <a:latin typeface="Comic Sans MS" pitchFamily="66" charset="0"/>
              </a:rPr>
              <a:t>(!)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(LORO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</a:t>
            </a:r>
            <a:endParaRPr lang="ru-RU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02264" y="3666976"/>
            <a:ext cx="2779614" cy="122413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56757" y="2348880"/>
            <a:ext cx="2911160" cy="122413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бъект 1"/>
          <p:cNvSpPr txBox="1">
            <a:spLocks/>
          </p:cNvSpPr>
          <p:nvPr/>
        </p:nvSpPr>
        <p:spPr>
          <a:xfrm>
            <a:off x="6090592" y="2434935"/>
            <a:ext cx="2811072" cy="379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 smtClean="0">
                <a:latin typeface="Comic Sans MS" pitchFamily="66" charset="0"/>
              </a:rPr>
              <a:t> </a:t>
            </a:r>
            <a:r>
              <a:rPr lang="en-US" sz="2600" b="1" dirty="0">
                <a:latin typeface="Comic Sans MS" pitchFamily="66" charset="0"/>
              </a:rPr>
              <a:t>F</a:t>
            </a:r>
            <a:r>
              <a:rPr lang="en-US" sz="2600" b="1" dirty="0" smtClean="0">
                <a:latin typeface="Comic Sans MS" pitchFamily="66" charset="0"/>
              </a:rPr>
              <a:t>ARE</a:t>
            </a:r>
            <a:r>
              <a:rPr lang="en-US" sz="1900" dirty="0" smtClean="0">
                <a:latin typeface="Comic Sans MS" pitchFamily="66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ДЕЛАТЬ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                                         </a:t>
            </a:r>
            <a:endParaRPr lang="en-US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40412" y="3645024"/>
            <a:ext cx="2911160" cy="122413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бъект 1"/>
          <p:cNvSpPr txBox="1">
            <a:spLocks/>
          </p:cNvSpPr>
          <p:nvPr/>
        </p:nvSpPr>
        <p:spPr>
          <a:xfrm>
            <a:off x="3160678" y="2780928"/>
            <a:ext cx="2747065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  ---- 	   ABBIAMO</a:t>
            </a:r>
            <a:r>
              <a:rPr lang="en-US" sz="1100" b="1" baseline="30000" dirty="0" smtClean="0">
                <a:latin typeface="Comic Sans MS" pitchFamily="66" charset="0"/>
              </a:rPr>
              <a:t>#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(NOI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 </a:t>
            </a: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 ABBI</a:t>
            </a:r>
            <a:r>
              <a:rPr lang="en-US" sz="1100" b="1" baseline="30000" dirty="0" smtClean="0">
                <a:solidFill>
                  <a:srgbClr val="FF0000"/>
                </a:solidFill>
                <a:latin typeface="Comic Sans MS" pitchFamily="66" charset="0"/>
              </a:rPr>
              <a:t>(!)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(TU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</a:t>
            </a:r>
            <a:r>
              <a:rPr lang="en-US" sz="1100" b="1" dirty="0" smtClean="0">
                <a:solidFill>
                  <a:srgbClr val="0070C0"/>
                </a:solidFill>
                <a:latin typeface="Comic Sans MS" pitchFamily="66" charset="0"/>
              </a:rPr>
              <a:t>    </a:t>
            </a:r>
            <a:r>
              <a:rPr lang="en-US" sz="1200" b="1" dirty="0" smtClean="0">
                <a:latin typeface="Comic Sans MS" pitchFamily="66" charset="0"/>
              </a:rPr>
              <a:t>ABBIATE</a:t>
            </a:r>
            <a:r>
              <a:rPr lang="en-US" sz="1200" b="1" baseline="30000" dirty="0" smtClean="0">
                <a:solidFill>
                  <a:srgbClr val="FF0000"/>
                </a:solidFill>
                <a:latin typeface="Comic Sans MS" pitchFamily="66" charset="0"/>
              </a:rPr>
              <a:t>(!)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VOI) </a:t>
            </a: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 ABBIA</a:t>
            </a:r>
            <a:r>
              <a:rPr lang="en-US" sz="1200" b="1" baseline="30000" dirty="0" smtClean="0">
                <a:solidFill>
                  <a:srgbClr val="FF0000"/>
                </a:solidFill>
                <a:latin typeface="Comic Sans MS" pitchFamily="66" charset="0"/>
              </a:rPr>
              <a:t>(!)</a:t>
            </a:r>
            <a:r>
              <a:rPr lang="en-US" sz="1200" b="1" dirty="0" smtClean="0">
                <a:latin typeface="Comic Sans MS" pitchFamily="66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LUI) </a:t>
            </a:r>
            <a:r>
              <a:rPr lang="en-US" sz="1200" b="1" dirty="0" smtClean="0">
                <a:latin typeface="Comic Sans MS" pitchFamily="66" charset="0"/>
              </a:rPr>
              <a:t>ABBIANO</a:t>
            </a:r>
            <a:r>
              <a:rPr lang="en-US" sz="1200" b="1" baseline="30000" dirty="0" smtClean="0">
                <a:solidFill>
                  <a:srgbClr val="FF0000"/>
                </a:solidFill>
                <a:latin typeface="Comic Sans MS" pitchFamily="66" charset="0"/>
              </a:rPr>
              <a:t>(!)</a:t>
            </a:r>
            <a:r>
              <a:rPr lang="en-US" sz="1200" b="1" dirty="0" smtClean="0">
                <a:latin typeface="Comic Sans MS" pitchFamily="66" charset="0"/>
              </a:rPr>
              <a:t>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(LORO)</a:t>
            </a:r>
            <a:endParaRPr lang="ru-RU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7" name="Объект 1"/>
          <p:cNvSpPr txBox="1">
            <a:spLocks/>
          </p:cNvSpPr>
          <p:nvPr/>
        </p:nvSpPr>
        <p:spPr>
          <a:xfrm>
            <a:off x="6090592" y="2780928"/>
            <a:ext cx="2860980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  ---- 	    FACCIAMO</a:t>
            </a:r>
            <a:r>
              <a:rPr lang="en-US" sz="1100" b="1" baseline="30000" dirty="0">
                <a:latin typeface="Comic Sans MS" pitchFamily="66" charset="0"/>
              </a:rPr>
              <a:t> </a:t>
            </a:r>
            <a:r>
              <a:rPr lang="en-US" sz="1100" b="1" baseline="30000" dirty="0" smtClean="0">
                <a:latin typeface="Comic Sans MS" pitchFamily="66" charset="0"/>
              </a:rPr>
              <a:t>#</a:t>
            </a:r>
            <a:r>
              <a:rPr lang="ru-RU" sz="1100" b="1" baseline="30000" dirty="0" smtClean="0">
                <a:latin typeface="Comic Sans MS" pitchFamily="66" charset="0"/>
              </a:rPr>
              <a:t> 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(NOI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 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 FAI/ FA’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TU)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en-US" sz="1200" b="1" dirty="0" smtClean="0">
                <a:latin typeface="Comic Sans MS" pitchFamily="66" charset="0"/>
              </a:rPr>
              <a:t>FATE</a:t>
            </a:r>
            <a:r>
              <a:rPr lang="en-US" sz="1200" b="1" baseline="30000" dirty="0" smtClean="0">
                <a:solidFill>
                  <a:srgbClr val="FF0000"/>
                </a:solidFill>
                <a:latin typeface="Comic Sans MS" pitchFamily="66" charset="0"/>
              </a:rPr>
              <a:t>(!)</a:t>
            </a:r>
            <a:r>
              <a:rPr lang="en-US" sz="12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(VOI) </a:t>
            </a: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 FACCIA</a:t>
            </a:r>
            <a:r>
              <a:rPr lang="en-US" sz="1200" b="1" baseline="30000" dirty="0" smtClean="0">
                <a:solidFill>
                  <a:srgbClr val="FF0000"/>
                </a:solidFill>
                <a:latin typeface="Comic Sans MS" pitchFamily="66" charset="0"/>
              </a:rPr>
              <a:t>(!)</a:t>
            </a:r>
            <a:r>
              <a:rPr lang="en-US" sz="1200" b="1" dirty="0" smtClean="0">
                <a:latin typeface="Comic Sans MS" pitchFamily="66" charset="0"/>
              </a:rPr>
              <a:t>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(LUI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FACCIANO</a:t>
            </a:r>
            <a:r>
              <a:rPr lang="en-US" sz="1200" b="1" baseline="30000" dirty="0" smtClean="0">
                <a:solidFill>
                  <a:srgbClr val="FF0000"/>
                </a:solidFill>
                <a:latin typeface="Comic Sans MS" pitchFamily="66" charset="0"/>
              </a:rPr>
              <a:t>(!) </a:t>
            </a:r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LORO)</a:t>
            </a:r>
            <a:endParaRPr lang="ru-RU" sz="105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4" name="Объект 1"/>
          <p:cNvSpPr txBox="1">
            <a:spLocks/>
          </p:cNvSpPr>
          <p:nvPr/>
        </p:nvSpPr>
        <p:spPr>
          <a:xfrm>
            <a:off x="234812" y="3738486"/>
            <a:ext cx="2748341" cy="379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 smtClean="0">
                <a:latin typeface="Comic Sans MS" pitchFamily="66" charset="0"/>
              </a:rPr>
              <a:t> </a:t>
            </a:r>
            <a:r>
              <a:rPr lang="en-US" sz="2600" b="1" dirty="0" smtClean="0">
                <a:latin typeface="Comic Sans MS" pitchFamily="66" charset="0"/>
              </a:rPr>
              <a:t>CANT</a:t>
            </a:r>
            <a:r>
              <a:rPr lang="en-US" sz="2600" b="1" dirty="0">
                <a:solidFill>
                  <a:srgbClr val="00B0F0"/>
                </a:solidFill>
                <a:latin typeface="Comic Sans MS" pitchFamily="66" charset="0"/>
              </a:rPr>
              <a:t>ARE</a:t>
            </a:r>
            <a:r>
              <a:rPr lang="en-US" sz="1900" dirty="0" smtClean="0">
                <a:latin typeface="Comic Sans MS" pitchFamily="66" charset="0"/>
              </a:rPr>
              <a:t>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ПЕТЬ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                                           </a:t>
            </a:r>
            <a:endParaRPr lang="en-US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0" name="Объект 1"/>
          <p:cNvSpPr txBox="1">
            <a:spLocks/>
          </p:cNvSpPr>
          <p:nvPr/>
        </p:nvSpPr>
        <p:spPr>
          <a:xfrm>
            <a:off x="218538" y="4090937"/>
            <a:ext cx="2747065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  ---- 	   CANT</a:t>
            </a:r>
            <a:r>
              <a:rPr lang="en-US" sz="1200" b="1" dirty="0">
                <a:solidFill>
                  <a:srgbClr val="00B0F0"/>
                </a:solidFill>
                <a:latin typeface="Comic Sans MS" pitchFamily="66" charset="0"/>
              </a:rPr>
              <a:t>IAMO</a:t>
            </a:r>
            <a:r>
              <a:rPr lang="en-US" sz="1200" b="1" baseline="30000" dirty="0" smtClean="0">
                <a:latin typeface="Comic Sans MS" pitchFamily="66" charset="0"/>
              </a:rPr>
              <a:t>#</a:t>
            </a:r>
            <a:r>
              <a:rPr lang="en-US" sz="1200" b="1" dirty="0" smtClean="0">
                <a:latin typeface="Comic Sans MS" pitchFamily="66" charset="0"/>
              </a:rPr>
              <a:t>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(NOI) </a:t>
            </a: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 CANT</a:t>
            </a:r>
            <a:r>
              <a:rPr lang="en-US" sz="1200" b="1" dirty="0" smtClean="0">
                <a:solidFill>
                  <a:srgbClr val="00B0F0"/>
                </a:solidFill>
                <a:latin typeface="Comic Sans MS" pitchFamily="66" charset="0"/>
              </a:rPr>
              <a:t>A</a:t>
            </a:r>
            <a:r>
              <a:rPr lang="en-US" sz="1200" b="1" baseline="30000" dirty="0" smtClean="0">
                <a:solidFill>
                  <a:srgbClr val="FF0000"/>
                </a:solidFill>
                <a:latin typeface="Comic Sans MS" pitchFamily="66" charset="0"/>
              </a:rPr>
              <a:t>(!)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TU)</a:t>
            </a:r>
            <a:r>
              <a:rPr lang="en-US" sz="11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CANT</a:t>
            </a:r>
            <a:r>
              <a:rPr lang="en-US" sz="1200" b="1" dirty="0" smtClean="0">
                <a:solidFill>
                  <a:srgbClr val="00B0F0"/>
                </a:solidFill>
                <a:latin typeface="Comic Sans MS" pitchFamily="66" charset="0"/>
              </a:rPr>
              <a:t>ATE</a:t>
            </a:r>
            <a:r>
              <a:rPr lang="en-US" sz="1200" b="1" baseline="30000" dirty="0" smtClean="0">
                <a:latin typeface="Comic Sans MS" pitchFamily="66" charset="0"/>
              </a:rPr>
              <a:t> #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(VOI) </a:t>
            </a: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 CANT</a:t>
            </a:r>
            <a:r>
              <a:rPr lang="en-US" sz="1200" b="1" dirty="0" smtClean="0">
                <a:solidFill>
                  <a:srgbClr val="00B0F0"/>
                </a:solidFill>
                <a:latin typeface="Comic Sans MS" pitchFamily="66" charset="0"/>
              </a:rPr>
              <a:t>I</a:t>
            </a:r>
            <a:r>
              <a:rPr lang="en-US" sz="1200" b="1" baseline="30000" dirty="0" smtClean="0">
                <a:solidFill>
                  <a:srgbClr val="FF0000"/>
                </a:solidFill>
                <a:latin typeface="Comic Sans MS" pitchFamily="66" charset="0"/>
              </a:rPr>
              <a:t>(!)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LUI)</a:t>
            </a:r>
            <a:r>
              <a:rPr lang="en-US" sz="12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CANT</a:t>
            </a:r>
            <a:r>
              <a:rPr lang="en-US" sz="1200" b="1" dirty="0" smtClean="0">
                <a:solidFill>
                  <a:srgbClr val="00B0F0"/>
                </a:solidFill>
                <a:latin typeface="Comic Sans MS" pitchFamily="66" charset="0"/>
              </a:rPr>
              <a:t>INO</a:t>
            </a:r>
            <a:r>
              <a:rPr lang="en-US" sz="1200" b="1" baseline="30000" dirty="0" smtClean="0">
                <a:solidFill>
                  <a:srgbClr val="FF0000"/>
                </a:solidFill>
                <a:latin typeface="Comic Sans MS" pitchFamily="66" charset="0"/>
              </a:rPr>
              <a:t>(!) </a:t>
            </a:r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LORO)</a:t>
            </a:r>
            <a:endParaRPr lang="ru-RU" sz="105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1" name="Объект 1"/>
          <p:cNvSpPr txBox="1">
            <a:spLocks/>
          </p:cNvSpPr>
          <p:nvPr/>
        </p:nvSpPr>
        <p:spPr>
          <a:xfrm>
            <a:off x="3143136" y="4053573"/>
            <a:ext cx="2747065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  ---         </a:t>
            </a:r>
            <a:r>
              <a:rPr lang="ru-RU" sz="1200" b="1" dirty="0" smtClean="0">
                <a:latin typeface="Comic Sans MS" pitchFamily="66" charset="0"/>
              </a:rPr>
              <a:t>  </a:t>
            </a:r>
            <a:r>
              <a:rPr lang="en-US" sz="1200" b="1" dirty="0" smtClean="0">
                <a:latin typeface="Comic Sans MS" pitchFamily="66" charset="0"/>
              </a:rPr>
              <a:t>CRED</a:t>
            </a:r>
            <a:r>
              <a:rPr lang="en-US" sz="1200" b="1" dirty="0" smtClean="0">
                <a:solidFill>
                  <a:srgbClr val="002060"/>
                </a:solidFill>
                <a:latin typeface="Comic Sans MS" pitchFamily="66" charset="0"/>
              </a:rPr>
              <a:t>I</a:t>
            </a:r>
            <a:r>
              <a:rPr lang="en-US" sz="1200" b="1" dirty="0" smtClean="0">
                <a:solidFill>
                  <a:srgbClr val="7030A0"/>
                </a:solidFill>
                <a:latin typeface="Comic Sans MS" pitchFamily="66" charset="0"/>
              </a:rPr>
              <a:t>AMO</a:t>
            </a:r>
            <a:r>
              <a:rPr lang="en-US" sz="1200" b="1" baseline="30000" dirty="0" smtClean="0">
                <a:latin typeface="Comic Sans MS" pitchFamily="66" charset="0"/>
              </a:rPr>
              <a:t>#</a:t>
            </a:r>
            <a:r>
              <a:rPr lang="en-US" sz="12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(NOI)</a:t>
            </a:r>
            <a:r>
              <a:rPr lang="en-US" sz="105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en-US" sz="12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 CRED</a:t>
            </a:r>
            <a:r>
              <a:rPr lang="en-US" sz="1200" b="1" dirty="0" smtClean="0">
                <a:solidFill>
                  <a:srgbClr val="7030A0"/>
                </a:solidFill>
                <a:latin typeface="Comic Sans MS" pitchFamily="66" charset="0"/>
              </a:rPr>
              <a:t>I</a:t>
            </a:r>
            <a:r>
              <a:rPr lang="en-US" sz="1200" b="1" baseline="30000" dirty="0">
                <a:latin typeface="Comic Sans MS" pitchFamily="66" charset="0"/>
              </a:rPr>
              <a:t> </a:t>
            </a:r>
            <a:r>
              <a:rPr lang="en-US" sz="1200" b="1" baseline="30000" dirty="0" smtClean="0">
                <a:latin typeface="Comic Sans MS" pitchFamily="66" charset="0"/>
              </a:rPr>
              <a:t>#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(TU)</a:t>
            </a:r>
            <a:r>
              <a:rPr lang="en-US" sz="1200" b="1" dirty="0" smtClean="0">
                <a:solidFill>
                  <a:srgbClr val="0070C0"/>
                </a:solidFill>
                <a:latin typeface="Comic Sans MS" pitchFamily="66" charset="0"/>
              </a:rPr>
              <a:t>  </a:t>
            </a:r>
            <a:r>
              <a:rPr lang="en-US" sz="1200" b="1" dirty="0" smtClean="0">
                <a:latin typeface="Comic Sans MS" pitchFamily="66" charset="0"/>
              </a:rPr>
              <a:t>CRED</a:t>
            </a:r>
            <a:r>
              <a:rPr lang="en-US" sz="1200" b="1" dirty="0" smtClean="0">
                <a:solidFill>
                  <a:srgbClr val="7030A0"/>
                </a:solidFill>
                <a:latin typeface="Comic Sans MS" pitchFamily="66" charset="0"/>
              </a:rPr>
              <a:t>ETE</a:t>
            </a:r>
            <a:r>
              <a:rPr lang="en-US" sz="1200" b="1" baseline="30000" dirty="0">
                <a:latin typeface="Comic Sans MS" pitchFamily="66" charset="0"/>
              </a:rPr>
              <a:t> #</a:t>
            </a:r>
            <a:r>
              <a:rPr lang="en-US" sz="1200" b="1" dirty="0" smtClean="0">
                <a:latin typeface="Comic Sans MS" pitchFamily="66" charset="0"/>
              </a:rPr>
              <a:t>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(VOI) </a:t>
            </a: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 CRED</a:t>
            </a:r>
            <a:r>
              <a:rPr lang="en-US" sz="1200" b="1" dirty="0" smtClean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en-US" sz="1200" b="1" baseline="30000" dirty="0" smtClean="0">
                <a:solidFill>
                  <a:srgbClr val="FF0000"/>
                </a:solidFill>
                <a:latin typeface="Comic Sans MS" pitchFamily="66" charset="0"/>
              </a:rPr>
              <a:t>(!)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LUI) </a:t>
            </a:r>
            <a:r>
              <a:rPr lang="en-US" sz="1200" b="1" dirty="0" smtClean="0">
                <a:latin typeface="Comic Sans MS" pitchFamily="66" charset="0"/>
              </a:rPr>
              <a:t>CRED</a:t>
            </a:r>
            <a:r>
              <a:rPr lang="en-US" sz="1200" b="1" dirty="0" smtClean="0">
                <a:solidFill>
                  <a:srgbClr val="7030A0"/>
                </a:solidFill>
                <a:latin typeface="Comic Sans MS" pitchFamily="66" charset="0"/>
              </a:rPr>
              <a:t>ANO</a:t>
            </a:r>
            <a:r>
              <a:rPr lang="en-US" sz="1100" b="1" baseline="30000" dirty="0" smtClean="0">
                <a:solidFill>
                  <a:srgbClr val="FF0000"/>
                </a:solidFill>
                <a:latin typeface="Comic Sans MS" pitchFamily="66" charset="0"/>
              </a:rPr>
              <a:t>(!)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(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LORO)</a:t>
            </a:r>
            <a:endParaRPr lang="ru-RU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2" name="Объект 1"/>
          <p:cNvSpPr txBox="1">
            <a:spLocks/>
          </p:cNvSpPr>
          <p:nvPr/>
        </p:nvSpPr>
        <p:spPr>
          <a:xfrm>
            <a:off x="3101385" y="3718991"/>
            <a:ext cx="2748341" cy="379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 smtClean="0">
                <a:latin typeface="Comic Sans MS" pitchFamily="66" charset="0"/>
              </a:rPr>
              <a:t> </a:t>
            </a:r>
            <a:r>
              <a:rPr lang="en-US" sz="2600" b="1" dirty="0" smtClean="0">
                <a:latin typeface="Comic Sans MS" pitchFamily="66" charset="0"/>
              </a:rPr>
              <a:t>CRED</a:t>
            </a:r>
            <a:r>
              <a:rPr lang="en-US" sz="2600" b="1" dirty="0" smtClean="0">
                <a:solidFill>
                  <a:srgbClr val="7030A0"/>
                </a:solidFill>
                <a:latin typeface="Comic Sans MS" pitchFamily="66" charset="0"/>
              </a:rPr>
              <a:t>ERE</a:t>
            </a:r>
            <a:r>
              <a:rPr lang="en-US" sz="1900" dirty="0" smtClean="0">
                <a:latin typeface="Comic Sans MS" pitchFamily="66" charset="0"/>
              </a:rPr>
              <a:t>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ДОВЕРЯТЬ, ВЕРИТЬ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                                           </a:t>
            </a:r>
            <a:endParaRPr lang="en-US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4" name="Объект 1"/>
          <p:cNvSpPr txBox="1">
            <a:spLocks/>
          </p:cNvSpPr>
          <p:nvPr/>
        </p:nvSpPr>
        <p:spPr>
          <a:xfrm>
            <a:off x="6129878" y="3718225"/>
            <a:ext cx="2748341" cy="379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 smtClean="0">
                <a:latin typeface="Comic Sans MS" pitchFamily="66" charset="0"/>
              </a:rPr>
              <a:t> </a:t>
            </a:r>
            <a:r>
              <a:rPr lang="en-US" sz="2600" b="1" dirty="0" smtClean="0">
                <a:latin typeface="Comic Sans MS" pitchFamily="66" charset="0"/>
              </a:rPr>
              <a:t>PART</a:t>
            </a:r>
            <a:r>
              <a:rPr lang="en-US" sz="2600" b="1" dirty="0" smtClean="0">
                <a:solidFill>
                  <a:srgbClr val="F824CB"/>
                </a:solidFill>
                <a:latin typeface="Comic Sans MS" pitchFamily="66" charset="0"/>
              </a:rPr>
              <a:t>IRE</a:t>
            </a:r>
            <a:r>
              <a:rPr lang="en-US" sz="1900" dirty="0" smtClean="0">
                <a:latin typeface="Comic Sans MS" pitchFamily="66" charset="0"/>
              </a:rPr>
              <a:t>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УЕЗЖАТЬ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                                           </a:t>
            </a:r>
            <a:endParaRPr lang="en-US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6" name="Объект 1"/>
          <p:cNvSpPr txBox="1">
            <a:spLocks/>
          </p:cNvSpPr>
          <p:nvPr/>
        </p:nvSpPr>
        <p:spPr>
          <a:xfrm>
            <a:off x="6129878" y="4097761"/>
            <a:ext cx="2821694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  ---- 	   </a:t>
            </a:r>
            <a:r>
              <a:rPr lang="ru-RU" sz="1200" b="1" dirty="0" smtClean="0"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PART</a:t>
            </a:r>
            <a:r>
              <a:rPr lang="en-US" sz="1200" b="1" dirty="0" smtClean="0">
                <a:solidFill>
                  <a:srgbClr val="F824CB"/>
                </a:solidFill>
                <a:latin typeface="Comic Sans MS" pitchFamily="66" charset="0"/>
              </a:rPr>
              <a:t>IAMO</a:t>
            </a:r>
            <a:r>
              <a:rPr lang="en-US" sz="1200" b="1" baseline="30000" dirty="0" smtClean="0">
                <a:latin typeface="Comic Sans MS" pitchFamily="66" charset="0"/>
              </a:rPr>
              <a:t>#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(NOI)</a:t>
            </a:r>
            <a:r>
              <a:rPr lang="en-US" sz="11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 PART</a:t>
            </a:r>
            <a:r>
              <a:rPr lang="en-US" sz="1200" b="1" dirty="0" smtClean="0">
                <a:solidFill>
                  <a:srgbClr val="F824CB"/>
                </a:solidFill>
                <a:latin typeface="Comic Sans MS" pitchFamily="66" charset="0"/>
              </a:rPr>
              <a:t>I</a:t>
            </a:r>
            <a:r>
              <a:rPr lang="en-US" sz="1200" b="1" baseline="30000" dirty="0">
                <a:latin typeface="Comic Sans MS" pitchFamily="66" charset="0"/>
              </a:rPr>
              <a:t> #</a:t>
            </a:r>
            <a:r>
              <a:rPr lang="en-US" sz="1200" b="1" dirty="0" smtClean="0">
                <a:latin typeface="Comic Sans MS" pitchFamily="66" charset="0"/>
              </a:rPr>
              <a:t>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(TU)  </a:t>
            </a:r>
            <a:r>
              <a:rPr lang="en-US" sz="1200" b="1" dirty="0" smtClean="0">
                <a:latin typeface="Comic Sans MS" pitchFamily="66" charset="0"/>
              </a:rPr>
              <a:t>PART</a:t>
            </a:r>
            <a:r>
              <a:rPr lang="en-US" sz="1200" b="1" dirty="0" smtClean="0">
                <a:solidFill>
                  <a:srgbClr val="F824CB"/>
                </a:solidFill>
                <a:latin typeface="Comic Sans MS" pitchFamily="66" charset="0"/>
              </a:rPr>
              <a:t>ITE</a:t>
            </a:r>
            <a:r>
              <a:rPr lang="en-US" sz="1200" b="1" baseline="30000" dirty="0" smtClean="0">
                <a:latin typeface="Comic Sans MS" pitchFamily="66" charset="0"/>
              </a:rPr>
              <a:t>#</a:t>
            </a:r>
            <a:r>
              <a:rPr lang="en-US" sz="1200" b="1" dirty="0" smtClean="0">
                <a:latin typeface="Comic Sans MS" pitchFamily="66" charset="0"/>
              </a:rPr>
              <a:t>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(VOI) </a:t>
            </a: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 PART</a:t>
            </a:r>
            <a:r>
              <a:rPr lang="en-US" sz="1200" b="1" dirty="0" smtClean="0">
                <a:solidFill>
                  <a:srgbClr val="F824CB"/>
                </a:solidFill>
                <a:latin typeface="Comic Sans MS" pitchFamily="66" charset="0"/>
              </a:rPr>
              <a:t>A</a:t>
            </a:r>
            <a:r>
              <a:rPr lang="en-US" sz="1200" b="1" baseline="30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b="1" baseline="30000" dirty="0" smtClean="0">
                <a:solidFill>
                  <a:srgbClr val="FF0000"/>
                </a:solidFill>
                <a:latin typeface="Comic Sans MS" pitchFamily="66" charset="0"/>
              </a:rPr>
              <a:t>(!)</a:t>
            </a:r>
            <a:r>
              <a:rPr lang="ru-RU" sz="1200" b="1" baseline="30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LUI) </a:t>
            </a:r>
            <a:r>
              <a:rPr lang="en-US" sz="1200" b="1" dirty="0" smtClean="0">
                <a:latin typeface="Comic Sans MS" pitchFamily="66" charset="0"/>
              </a:rPr>
              <a:t>PART</a:t>
            </a:r>
            <a:r>
              <a:rPr lang="en-US" sz="1200" b="1" dirty="0" smtClean="0">
                <a:solidFill>
                  <a:srgbClr val="F824CB"/>
                </a:solidFill>
                <a:latin typeface="Comic Sans MS" pitchFamily="66" charset="0"/>
              </a:rPr>
              <a:t>ANO</a:t>
            </a:r>
            <a:r>
              <a:rPr lang="en-US" sz="1200" b="1" baseline="30000" dirty="0" smtClean="0">
                <a:solidFill>
                  <a:srgbClr val="FF0000"/>
                </a:solidFill>
                <a:latin typeface="Comic Sans MS" pitchFamily="66" charset="0"/>
              </a:rPr>
              <a:t>(!)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(LORO)</a:t>
            </a:r>
            <a:endParaRPr lang="ru-RU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4" name="Объект 1"/>
          <p:cNvSpPr txBox="1">
            <a:spLocks/>
          </p:cNvSpPr>
          <p:nvPr/>
        </p:nvSpPr>
        <p:spPr>
          <a:xfrm>
            <a:off x="218538" y="4941168"/>
            <a:ext cx="873303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50" b="1" baseline="30000" dirty="0" smtClean="0">
                <a:latin typeface="Comic Sans MS" pitchFamily="66" charset="0"/>
              </a:rPr>
              <a:t> </a:t>
            </a:r>
            <a:r>
              <a:rPr lang="en-US" sz="1050" b="1" baseline="30000" dirty="0">
                <a:latin typeface="Comic Sans MS" pitchFamily="66" charset="0"/>
              </a:rPr>
              <a:t># 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= P</a:t>
            </a:r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RESENTE 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INDICATIVO </a:t>
            </a:r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	</a:t>
            </a:r>
            <a:r>
              <a:rPr lang="en-US" sz="1050" b="1" baseline="30000" dirty="0" smtClean="0">
                <a:solidFill>
                  <a:srgbClr val="FF0000"/>
                </a:solidFill>
                <a:latin typeface="Comic Sans MS" pitchFamily="66" charset="0"/>
              </a:rPr>
              <a:t>(!) </a:t>
            </a: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≠</a:t>
            </a:r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PRESENTE INDICATIVO </a:t>
            </a:r>
            <a:endParaRPr lang="it-IT" sz="105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5" name="Picture 18" descr="Risultati immagini per ÐÐÐÐÐÐÐÐ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0" y="5398904"/>
            <a:ext cx="772165" cy="69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Объект 1"/>
          <p:cNvSpPr txBox="1">
            <a:spLocks/>
          </p:cNvSpPr>
          <p:nvPr/>
        </p:nvSpPr>
        <p:spPr>
          <a:xfrm>
            <a:off x="1259632" y="5269822"/>
            <a:ext cx="7200800" cy="120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9324" y="5232102"/>
            <a:ext cx="781859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 ПОВЕЛИТЕЛЬНОЙ ФОРМЕ НИКОГДА НЕ ИСПОЛЬЗУЮТСЯ ЛИЧНЫЕ МЕСТОИМЕНИЯ В ФОРМЕ ПОДЛЕЖАЩЕГО</a:t>
            </a:r>
            <a:r>
              <a:rPr lang="it-IT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НАПРИМЕР, ГОВОРЯТ</a:t>
            </a:r>
            <a:r>
              <a:rPr lang="it-IT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 </a:t>
            </a:r>
            <a:r>
              <a:rPr lang="it-IT" sz="1100" b="1" dirty="0" smtClean="0">
                <a:latin typeface="Comic Sans MS" pitchFamily="66" charset="0"/>
              </a:rPr>
              <a:t>“FATE PRESTO!” </a:t>
            </a:r>
            <a:r>
              <a:rPr lang="it-IT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E 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NON</a:t>
            </a:r>
            <a:r>
              <a:rPr lang="it-IT" sz="1100" b="1" dirty="0" smtClean="0">
                <a:latin typeface="Comic Sans MS" pitchFamily="66" charset="0"/>
              </a:rPr>
              <a:t> “VOI FATE PRESTO!”.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ПОВЕЛИТЕЛЬНОЕ НАКЛОНЕНИЕ В ОТРИЦАТЕЛЬНОЙ ФОРМЕ ВЫРАЖАЕТ ЗАПРЕТ И ВО 2-ОМ Л. ЕД.Ч. ОБРАЗУЕТСЯ </a:t>
            </a:r>
            <a:r>
              <a:rPr lang="it-IT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 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С ПОМОЩЬЮ ИНФИНИТИВА, КОТОРОМУ ПРЕДШЕСТВУЕТ ЧАСТИЦА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”</a:t>
            </a:r>
            <a:r>
              <a:rPr lang="it-IT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NON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”</a:t>
            </a:r>
            <a:r>
              <a:rPr lang="it-IT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 </a:t>
            </a:r>
            <a:r>
              <a:rPr lang="it-IT" sz="1100" b="1" dirty="0">
                <a:latin typeface="Comic Sans MS" pitchFamily="66" charset="0"/>
              </a:rPr>
              <a:t>NON PERDERE TEMPO!</a:t>
            </a:r>
            <a:endParaRPr lang="ru-RU" sz="1100" b="1" dirty="0">
              <a:latin typeface="Comic Sans MS" pitchFamily="66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5219" y1="25574" x2="25219" y2="25574"/>
                        <a14:foregroundMark x1="30262" y1="23410" x2="30262" y2="23410"/>
                        <a14:foregroundMark x1="26429" y1="21443" x2="26429" y2="21443"/>
                        <a14:foregroundMark x1="27841" y1="23410" x2="27841" y2="23410"/>
                        <a14:foregroundMark x1="23806" y1="24197" x2="23806" y2="24197"/>
                        <a14:foregroundMark x1="23403" y1="22230" x2="23403" y2="22230"/>
                        <a14:foregroundMark x1="22999" y1="26557" x2="22999" y2="26557"/>
                        <a14:foregroundMark x1="18763" y1="9443" x2="18763" y2="9443"/>
                        <a14:foregroundMark x1="22596" y1="4525" x2="22596" y2="4525"/>
                        <a14:foregroundMark x1="10894" y1="13377" x2="10894" y2="13377"/>
                        <a14:foregroundMark x1="12912" y1="8066" x2="12912" y2="8066"/>
                        <a14:foregroundMark x1="10894" y1="16918" x2="10894" y2="16918"/>
                        <a14:foregroundMark x1="12710" y1="19279" x2="12710" y2="19279"/>
                        <a14:foregroundMark x1="12105" y1="21246" x2="12105" y2="21246"/>
                        <a14:foregroundMark x1="13517" y1="21836" x2="13517" y2="21836"/>
                        <a14:foregroundMark x1="38534" y1="64328" x2="38534" y2="64328"/>
                        <a14:foregroundMark x1="43578" y1="87738" x2="43578" y2="87738"/>
                        <a14:foregroundMark x1="61332" y1="26557" x2="61332" y2="26557"/>
                        <a14:foregroundMark x1="64963" y1="27148" x2="64963" y2="27148"/>
                        <a14:foregroundMark x1="54270" y1="20262" x2="54270" y2="20262"/>
                        <a14:foregroundMark x1="59314" y1="21639" x2="59314" y2="21639"/>
                        <a14:foregroundMark x1="59718" y1="24787" x2="59718" y2="24787"/>
                        <a14:foregroundMark x1="16745" y1="13967" x2="16745" y2="13967"/>
                        <a14:foregroundMark x1="16543" y1="6492" x2="16543" y2="6492"/>
                        <a14:foregroundMark x1="76664" y1="88131" x2="76664" y2="88131"/>
                        <a14:foregroundMark x1="80094" y1="95410" x2="80094" y2="95410"/>
                        <a14:foregroundMark x1="89778" y1="93639" x2="89778" y2="93639"/>
                        <a14:foregroundMark x1="62744" y1="24787" x2="62744" y2="24787"/>
                        <a14:foregroundMark x1="17350" y1="10623" x2="17350" y2="10623"/>
                        <a14:foregroundMark x1="22192" y1="24787" x2="22192" y2="24787"/>
                        <a14:foregroundMark x1="25420" y1="24393" x2="25420" y2="24393"/>
                        <a14:foregroundMark x1="25420" y1="23213" x2="25420" y2="23213"/>
                        <a14:foregroundMark x1="29455" y1="25180" x2="29455" y2="25180"/>
                        <a14:foregroundMark x1="76261" y1="78492" x2="76261" y2="78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188640"/>
            <a:ext cx="1368151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89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156994" y="4752423"/>
            <a:ext cx="8732390" cy="1556121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179512" y="2771868"/>
            <a:ext cx="8856984" cy="3537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179512" y="2917328"/>
            <a:ext cx="8784976" cy="324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91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40326"/>
            <a:ext cx="1767212" cy="1677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02265" y="1211828"/>
            <a:ext cx="7250055" cy="632996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467544" y="1228287"/>
            <a:ext cx="6984776" cy="576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ГЛАГОЛЫ</a:t>
            </a: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:ANDARE</a:t>
            </a: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, DARE, DIRE, STARE 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ОБРАЗУЮТ ПОВЕЛИТЕЛЬНУЮ ФОРМУ 2-ОГО Л. ОСОБЫМ СПОСОБОМ</a:t>
            </a: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</a:t>
            </a:r>
          </a:p>
          <a:p>
            <a:pPr marL="0" indent="0">
              <a:buNone/>
            </a:pPr>
            <a:endParaRPr lang="en-US" sz="11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Объект 1"/>
          <p:cNvSpPr txBox="1">
            <a:spLocks/>
          </p:cNvSpPr>
          <p:nvPr/>
        </p:nvSpPr>
        <p:spPr>
          <a:xfrm>
            <a:off x="1224509" y="616370"/>
            <a:ext cx="6118917" cy="509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latin typeface="Comic Sans MS" pitchFamily="66" charset="0"/>
              </a:rPr>
              <a:t>FORME IRREGOLARI DELL’IMPERATIVO</a:t>
            </a:r>
          </a:p>
          <a:p>
            <a:pPr marL="0" indent="0" algn="ctr">
              <a:buNone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ПОВЕЛИТЕЛЬНОЕ НАКЛОНЕНИЕ ДЛЯ НЕПРАВИЛЬНЫХ ГЛАГОЛОВ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633" y="4959386"/>
            <a:ext cx="84498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С 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«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КОРОТКИМИ ГЛАГОЛАМИ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» (ANDARE, DARE, DIRE, STARE, FARE)</a:t>
            </a:r>
          </a:p>
          <a:p>
            <a:pPr algn="ctr"/>
            <a:r>
              <a:rPr lang="en-US" sz="1400" b="1" dirty="0" smtClean="0">
                <a:latin typeface="Comic Sans MS" pitchFamily="66" charset="0"/>
              </a:rPr>
              <a:t>VA</a:t>
            </a:r>
            <a:r>
              <a:rPr lang="en-US" sz="1400" b="1" dirty="0" smtClean="0">
                <a:solidFill>
                  <a:srgbClr val="F824CB"/>
                </a:solidFill>
                <a:latin typeface="Comic Sans MS" pitchFamily="66" charset="0"/>
              </a:rPr>
              <a:t>MM</a:t>
            </a:r>
            <a:r>
              <a:rPr lang="en-US" sz="1400" b="1" dirty="0" smtClean="0">
                <a:latin typeface="Comic Sans MS" pitchFamily="66" charset="0"/>
              </a:rPr>
              <a:t>I (</a:t>
            </a:r>
            <a:r>
              <a:rPr lang="en-US" sz="1400" b="1" dirty="0">
                <a:latin typeface="Comic Sans MS" pitchFamily="66" charset="0"/>
              </a:rPr>
              <a:t>VAI PER ME)!</a:t>
            </a:r>
            <a:r>
              <a:rPr lang="en-US" sz="1400" b="1" dirty="0" smtClean="0">
                <a:latin typeface="Comic Sans MS" pitchFamily="66" charset="0"/>
              </a:rPr>
              <a:t> A PRENDERE UNA BIRRA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–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СХОДИ МНЕ ЗА ПИВОМ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4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n-US" sz="1400" b="1" dirty="0" smtClean="0">
                <a:latin typeface="Comic Sans MS" pitchFamily="66" charset="0"/>
              </a:rPr>
              <a:t>DA</a:t>
            </a:r>
            <a:r>
              <a:rPr lang="en-US" sz="1400" b="1" dirty="0" smtClean="0">
                <a:solidFill>
                  <a:srgbClr val="F824CB"/>
                </a:solidFill>
                <a:latin typeface="Comic Sans MS" pitchFamily="66" charset="0"/>
              </a:rPr>
              <a:t>MM</a:t>
            </a:r>
            <a:r>
              <a:rPr lang="en-US" sz="1400" b="1" dirty="0" smtClean="0">
                <a:latin typeface="Comic Sans MS" pitchFamily="66" charset="0"/>
              </a:rPr>
              <a:t>I (DA’ A ME) LA TUA PENNA!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–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ДАЙ МНЕ ТВОЮ РУЧКУ!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n-US" sz="1400" b="1" dirty="0" smtClean="0">
                <a:latin typeface="Comic Sans MS" pitchFamily="66" charset="0"/>
              </a:rPr>
              <a:t>DI</a:t>
            </a:r>
            <a:r>
              <a:rPr lang="en-US" sz="1400" b="1" dirty="0" smtClean="0">
                <a:solidFill>
                  <a:srgbClr val="F824CB"/>
                </a:solidFill>
                <a:latin typeface="Comic Sans MS" pitchFamily="66" charset="0"/>
              </a:rPr>
              <a:t>LL</a:t>
            </a:r>
            <a:r>
              <a:rPr lang="en-US" sz="1400" b="1" dirty="0" smtClean="0">
                <a:latin typeface="Comic Sans MS" pitchFamily="66" charset="0"/>
              </a:rPr>
              <a:t>E (DI’ A LEI) LA VERITA!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–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СКАЖИ ЕЙ ПРАВДУ!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n-US" sz="1400" b="1" dirty="0" smtClean="0">
                <a:latin typeface="Comic Sans MS" pitchFamily="66" charset="0"/>
              </a:rPr>
              <a:t>STA</a:t>
            </a:r>
            <a:r>
              <a:rPr lang="en-US" sz="1400" b="1" dirty="0" smtClean="0">
                <a:solidFill>
                  <a:srgbClr val="F824CB"/>
                </a:solidFill>
                <a:latin typeface="Comic Sans MS" pitchFamily="66" charset="0"/>
              </a:rPr>
              <a:t>MM</a:t>
            </a:r>
            <a:r>
              <a:rPr lang="en-US" sz="1400" b="1" dirty="0" smtClean="0">
                <a:latin typeface="Comic Sans MS" pitchFamily="66" charset="0"/>
              </a:rPr>
              <a:t>I A SENTIRE (STAI A SENTIRE ME)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–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ПОСЛУШАЙ МЕНЯ!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n-US" sz="1400" b="1" dirty="0" smtClean="0">
                <a:latin typeface="Comic Sans MS" pitchFamily="66" charset="0"/>
              </a:rPr>
              <a:t>FA</a:t>
            </a:r>
            <a:r>
              <a:rPr lang="en-US" sz="1400" b="1" dirty="0" smtClean="0">
                <a:solidFill>
                  <a:srgbClr val="F824CB"/>
                </a:solidFill>
                <a:latin typeface="Comic Sans MS" pitchFamily="66" charset="0"/>
              </a:rPr>
              <a:t>CC</a:t>
            </a:r>
            <a:r>
              <a:rPr lang="en-US" sz="1400" b="1" dirty="0" smtClean="0">
                <a:latin typeface="Comic Sans MS" pitchFamily="66" charset="0"/>
              </a:rPr>
              <a:t>I SAPERE (FA’ SAPERE A NOI)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–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ДАЙ НАМ ЗНАТЬ!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it-IT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511" y="1988840"/>
            <a:ext cx="4213349" cy="1296144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бъект 1"/>
          <p:cNvSpPr txBox="1">
            <a:spLocks/>
          </p:cNvSpPr>
          <p:nvPr/>
        </p:nvSpPr>
        <p:spPr>
          <a:xfrm>
            <a:off x="229556" y="2102872"/>
            <a:ext cx="2811072" cy="379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 smtClean="0">
                <a:latin typeface="Comic Sans MS" pitchFamily="66" charset="0"/>
              </a:rPr>
              <a:t> </a:t>
            </a:r>
            <a:r>
              <a:rPr lang="en-US" sz="3100" b="1" dirty="0" smtClean="0">
                <a:latin typeface="Comic Sans MS" pitchFamily="66" charset="0"/>
              </a:rPr>
              <a:t>ANDARE</a:t>
            </a:r>
            <a:r>
              <a:rPr lang="en-US" sz="2600" b="1" dirty="0" smtClean="0">
                <a:latin typeface="Comic Sans MS" pitchFamily="66" charset="0"/>
              </a:rPr>
              <a:t> 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7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ИДТИ, ЕХАТЬ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6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" name="Объект 1"/>
          <p:cNvSpPr txBox="1">
            <a:spLocks/>
          </p:cNvSpPr>
          <p:nvPr/>
        </p:nvSpPr>
        <p:spPr>
          <a:xfrm>
            <a:off x="293562" y="2411828"/>
            <a:ext cx="3990406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latin typeface="Comic Sans MS" pitchFamily="66" charset="0"/>
              </a:rPr>
              <a:t>  ---- 	     	ANDIAMO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(NOI) </a:t>
            </a:r>
          </a:p>
          <a:p>
            <a:pPr marL="0" indent="0">
              <a:buNone/>
            </a:pPr>
            <a:r>
              <a:rPr lang="en-US" sz="1400" b="1" dirty="0" smtClean="0">
                <a:latin typeface="Comic Sans MS" pitchFamily="66" charset="0"/>
              </a:rPr>
              <a:t> VAI / VA’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(TU)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en-US" sz="1400" b="1" dirty="0" smtClean="0">
                <a:latin typeface="Comic Sans MS" pitchFamily="66" charset="0"/>
              </a:rPr>
              <a:t>ANDATE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 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VOI) </a:t>
            </a:r>
          </a:p>
          <a:p>
            <a:pPr marL="0" indent="0">
              <a:buNone/>
            </a:pPr>
            <a:r>
              <a:rPr lang="en-US" sz="1400" b="1" dirty="0" smtClean="0">
                <a:latin typeface="Comic Sans MS" pitchFamily="66" charset="0"/>
              </a:rPr>
              <a:t> VADA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(LUI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 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	</a:t>
            </a:r>
            <a:r>
              <a:rPr lang="en-US" sz="1400" b="1" dirty="0" smtClean="0">
                <a:latin typeface="Comic Sans MS" pitchFamily="66" charset="0"/>
              </a:rPr>
              <a:t>VADANO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(LORO)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608004" y="1988840"/>
            <a:ext cx="4284476" cy="1287083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бъект 1"/>
          <p:cNvSpPr txBox="1">
            <a:spLocks/>
          </p:cNvSpPr>
          <p:nvPr/>
        </p:nvSpPr>
        <p:spPr>
          <a:xfrm>
            <a:off x="4838068" y="2102873"/>
            <a:ext cx="2811072" cy="379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 smtClean="0">
                <a:latin typeface="Comic Sans MS" pitchFamily="66" charset="0"/>
              </a:rPr>
              <a:t> </a:t>
            </a:r>
            <a:r>
              <a:rPr lang="en-US" sz="2800" b="1" dirty="0" smtClean="0">
                <a:latin typeface="Comic Sans MS" pitchFamily="66" charset="0"/>
              </a:rPr>
              <a:t>DARE</a:t>
            </a:r>
            <a:r>
              <a:rPr lang="en-US" sz="2600" b="1" dirty="0" smtClean="0">
                <a:latin typeface="Comic Sans MS" pitchFamily="66" charset="0"/>
              </a:rPr>
              <a:t>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ДАВАТЬ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" name="Объект 1"/>
          <p:cNvSpPr txBox="1">
            <a:spLocks/>
          </p:cNvSpPr>
          <p:nvPr/>
        </p:nvSpPr>
        <p:spPr>
          <a:xfrm>
            <a:off x="4902074" y="2411829"/>
            <a:ext cx="3990406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  </a:t>
            </a:r>
            <a:r>
              <a:rPr lang="en-US" sz="1400" b="1" dirty="0" smtClean="0">
                <a:latin typeface="Comic Sans MS" pitchFamily="66" charset="0"/>
              </a:rPr>
              <a:t>---- 	     	DIAMO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(NOI) </a:t>
            </a:r>
          </a:p>
          <a:p>
            <a:pPr marL="0" indent="0">
              <a:buNone/>
            </a:pPr>
            <a:r>
              <a:rPr lang="en-US" sz="1400" b="1" dirty="0" smtClean="0">
                <a:latin typeface="Comic Sans MS" pitchFamily="66" charset="0"/>
              </a:rPr>
              <a:t> </a:t>
            </a:r>
            <a:r>
              <a:rPr lang="en-US" sz="1400" b="1" dirty="0">
                <a:latin typeface="Comic Sans MS" pitchFamily="66" charset="0"/>
              </a:rPr>
              <a:t>D</a:t>
            </a:r>
            <a:r>
              <a:rPr lang="en-US" sz="1400" b="1" dirty="0" smtClean="0">
                <a:latin typeface="Comic Sans MS" pitchFamily="66" charset="0"/>
              </a:rPr>
              <a:t>AI / </a:t>
            </a:r>
            <a:r>
              <a:rPr lang="en-US" sz="1400" b="1" dirty="0">
                <a:latin typeface="Comic Sans MS" pitchFamily="66" charset="0"/>
              </a:rPr>
              <a:t>D</a:t>
            </a:r>
            <a:r>
              <a:rPr lang="en-US" sz="1400" b="1" dirty="0" smtClean="0">
                <a:latin typeface="Comic Sans MS" pitchFamily="66" charset="0"/>
              </a:rPr>
              <a:t>A’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(TU)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en-US" sz="1400" b="1" dirty="0" smtClean="0">
                <a:latin typeface="Comic Sans MS" pitchFamily="66" charset="0"/>
              </a:rPr>
              <a:t>DATE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(VOI) </a:t>
            </a:r>
          </a:p>
          <a:p>
            <a:pPr marL="0" indent="0">
              <a:buNone/>
            </a:pPr>
            <a:r>
              <a:rPr lang="en-US" sz="1400" b="1" dirty="0" smtClean="0">
                <a:latin typeface="Comic Sans MS" pitchFamily="66" charset="0"/>
              </a:rPr>
              <a:t> DIA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(LUI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 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	</a:t>
            </a:r>
            <a:r>
              <a:rPr lang="en-US" sz="1400" b="1" dirty="0" smtClean="0">
                <a:latin typeface="Comic Sans MS" pitchFamily="66" charset="0"/>
              </a:rPr>
              <a:t>DIANO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(LORO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</a:t>
            </a:r>
            <a:endParaRPr lang="ru-RU" sz="105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79511" y="3368984"/>
            <a:ext cx="4213349" cy="1296144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бъект 1"/>
          <p:cNvSpPr txBox="1">
            <a:spLocks/>
          </p:cNvSpPr>
          <p:nvPr/>
        </p:nvSpPr>
        <p:spPr>
          <a:xfrm>
            <a:off x="229556" y="3471024"/>
            <a:ext cx="2811072" cy="379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Comic Sans MS" pitchFamily="66" charset="0"/>
              </a:rPr>
              <a:t> DIRE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en-US" sz="15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ГОВОРИТЬ, СКАЗАТЬ</a:t>
            </a:r>
            <a:r>
              <a:rPr lang="en-US" sz="15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5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3" name="Объект 1"/>
          <p:cNvSpPr txBox="1">
            <a:spLocks/>
          </p:cNvSpPr>
          <p:nvPr/>
        </p:nvSpPr>
        <p:spPr>
          <a:xfrm>
            <a:off x="293562" y="3779980"/>
            <a:ext cx="3990406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latin typeface="Comic Sans MS" pitchFamily="66" charset="0"/>
              </a:rPr>
              <a:t>  ---- 	     	DICIAMO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(NOI) </a:t>
            </a:r>
          </a:p>
          <a:p>
            <a:pPr marL="0" indent="0">
              <a:buNone/>
            </a:pPr>
            <a:r>
              <a:rPr lang="en-US" sz="1400" b="1" dirty="0" smtClean="0">
                <a:latin typeface="Comic Sans MS" pitchFamily="66" charset="0"/>
              </a:rPr>
              <a:t> DI’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(TU)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	</a:t>
            </a:r>
            <a:r>
              <a:rPr lang="en-US" sz="1400" b="1" dirty="0" smtClean="0">
                <a:latin typeface="Comic Sans MS" pitchFamily="66" charset="0"/>
              </a:rPr>
              <a:t>DITE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     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VOI) </a:t>
            </a:r>
          </a:p>
          <a:p>
            <a:pPr marL="0" indent="0">
              <a:buNone/>
            </a:pPr>
            <a:r>
              <a:rPr lang="en-US" sz="1400" b="1" dirty="0" smtClean="0">
                <a:latin typeface="Comic Sans MS" pitchFamily="66" charset="0"/>
              </a:rPr>
              <a:t> DICA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(LUI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 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	</a:t>
            </a:r>
            <a:r>
              <a:rPr lang="en-US" sz="1400" b="1" dirty="0" smtClean="0">
                <a:latin typeface="Comic Sans MS" pitchFamily="66" charset="0"/>
              </a:rPr>
              <a:t>DICANO 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LORO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</a:t>
            </a:r>
            <a:endParaRPr lang="ru-RU" sz="105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602214" y="3370632"/>
            <a:ext cx="4284476" cy="1296144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бъект 1"/>
          <p:cNvSpPr txBox="1">
            <a:spLocks/>
          </p:cNvSpPr>
          <p:nvPr/>
        </p:nvSpPr>
        <p:spPr>
          <a:xfrm>
            <a:off x="4838068" y="3423153"/>
            <a:ext cx="3910396" cy="534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 smtClean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STARE</a:t>
            </a:r>
            <a:r>
              <a:rPr lang="ru-RU" sz="2600" b="1" dirty="0" smtClean="0">
                <a:latin typeface="Comic Sans MS" pitchFamily="66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БЫТЬ, СИДЕТЬ (ДОМА, В ОФИСЕ,…)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6" name="Объект 1"/>
          <p:cNvSpPr txBox="1">
            <a:spLocks/>
          </p:cNvSpPr>
          <p:nvPr/>
        </p:nvSpPr>
        <p:spPr>
          <a:xfrm>
            <a:off x="4902074" y="3861049"/>
            <a:ext cx="3990406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  </a:t>
            </a:r>
            <a:r>
              <a:rPr lang="en-US" sz="1400" b="1" dirty="0" smtClean="0">
                <a:latin typeface="Comic Sans MS" pitchFamily="66" charset="0"/>
              </a:rPr>
              <a:t>---- 	     	STIAMO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(NOI) </a:t>
            </a:r>
          </a:p>
          <a:p>
            <a:pPr marL="0" indent="0">
              <a:buNone/>
            </a:pPr>
            <a:r>
              <a:rPr lang="en-US" sz="1400" b="1" dirty="0" smtClean="0">
                <a:latin typeface="Comic Sans MS" pitchFamily="66" charset="0"/>
              </a:rPr>
              <a:t> STAI / STA’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(TU)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en-US" sz="1400" b="1" dirty="0" smtClean="0">
                <a:latin typeface="Comic Sans MS" pitchFamily="66" charset="0"/>
              </a:rPr>
              <a:t>STATE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(VOI) </a:t>
            </a:r>
          </a:p>
          <a:p>
            <a:pPr marL="0" indent="0">
              <a:buNone/>
            </a:pPr>
            <a:r>
              <a:rPr lang="en-US" sz="1400" b="1" dirty="0" smtClean="0">
                <a:latin typeface="Comic Sans MS" pitchFamily="66" charset="0"/>
              </a:rPr>
              <a:t> STIA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(LUI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 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	</a:t>
            </a:r>
            <a:r>
              <a:rPr lang="en-US" sz="1400" b="1" dirty="0" smtClean="0">
                <a:latin typeface="Comic Sans MS" pitchFamily="66" charset="0"/>
              </a:rPr>
              <a:t>STIANO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(LORO)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1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63763" y="1052736"/>
            <a:ext cx="5609194" cy="5328592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1"/>
          <p:cNvSpPr txBox="1">
            <a:spLocks/>
          </p:cNvSpPr>
          <p:nvPr/>
        </p:nvSpPr>
        <p:spPr>
          <a:xfrm>
            <a:off x="284600" y="1484783"/>
            <a:ext cx="5488357" cy="5003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1)…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ЗАПРАШИВАЯ ИНФОРМАЦИЮ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  <a:endParaRPr lang="ru-RU" sz="14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b="1" dirty="0" smtClean="0">
                <a:latin typeface="Comic Sans MS" pitchFamily="66" charset="0"/>
              </a:rPr>
              <a:t>“MI SCUS</a:t>
            </a:r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sz="1400" b="1" dirty="0" smtClean="0">
                <a:latin typeface="Comic Sans MS" pitchFamily="66" charset="0"/>
              </a:rPr>
              <a:t>, DOVE SI TROVA IL COLOSSEO?” 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ПРОСТИТЕ, ГДЕ НАХОДИТСЯ КОЛИЗЕЙ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?]</a:t>
            </a: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Comic Sans MS" pitchFamily="66" charset="0"/>
              </a:rPr>
              <a:t>ВНИМАНИЕ</a:t>
            </a:r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!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ИНФОРМАЦИЯ ЗАПРАШИВАЕТСЯ С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IMPERATIVO,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ГЛАГОЛ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SCUSARE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3 Л. ЕД.Ч СПРЯГАЕТСЯ С БУКВОЙ НА КОНЦЕ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 </a:t>
            </a:r>
            <a:r>
              <a:rPr lang="en-US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”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А НЕ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</a:t>
            </a:r>
          </a:p>
          <a:p>
            <a:pPr marL="0" indent="0" algn="ctr">
              <a:buNone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ПОЭТОМУ ГОВОРЯТ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</a:p>
          <a:p>
            <a:pPr marL="0" indent="0" algn="ctr">
              <a:buNone/>
            </a:pPr>
            <a:r>
              <a:rPr lang="en-US" sz="1400" b="1" dirty="0" smtClean="0">
                <a:latin typeface="Comic Sans MS" pitchFamily="66" charset="0"/>
              </a:rPr>
              <a:t>“</a:t>
            </a:r>
            <a:r>
              <a:rPr lang="en-US" sz="1400" b="1" dirty="0">
                <a:latin typeface="Comic Sans MS" pitchFamily="66" charset="0"/>
              </a:rPr>
              <a:t>MI </a:t>
            </a:r>
            <a:r>
              <a:rPr lang="en-US" sz="1400" b="1" dirty="0" smtClean="0">
                <a:latin typeface="Comic Sans MS" pitchFamily="66" charset="0"/>
              </a:rPr>
              <a:t>SCUS</a:t>
            </a:r>
            <a:r>
              <a:rPr lang="en-US" sz="1400" b="1" dirty="0" smtClean="0">
                <a:solidFill>
                  <a:srgbClr val="00B050"/>
                </a:solidFill>
                <a:latin typeface="Comic Sans MS" pitchFamily="66" charset="0"/>
              </a:rPr>
              <a:t>I</a:t>
            </a:r>
            <a:r>
              <a:rPr lang="en-US" sz="1400" b="1" dirty="0" smtClean="0">
                <a:latin typeface="Comic Sans MS" pitchFamily="66" charset="0"/>
              </a:rPr>
              <a:t>, </a:t>
            </a:r>
            <a:r>
              <a:rPr lang="en-US" sz="1400" b="1" dirty="0">
                <a:latin typeface="Comic Sans MS" pitchFamily="66" charset="0"/>
              </a:rPr>
              <a:t>DOVE SI TROVA IL COLOSSEO?” </a:t>
            </a:r>
            <a:endParaRPr lang="en-US" sz="14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2) …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ФОРМЕ ВЕЖЛИВОГО ОБРАЩЕНИЯ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  <a:endParaRPr lang="ru-RU" sz="1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b="1" dirty="0" smtClean="0">
                <a:latin typeface="Comic Sans MS" pitchFamily="66" charset="0"/>
              </a:rPr>
              <a:t>“DICA</a:t>
            </a:r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MI</a:t>
            </a:r>
            <a:r>
              <a:rPr lang="ru-RU" sz="1400" b="1" dirty="0" smtClean="0">
                <a:latin typeface="Comic Sans MS" pitchFamily="66" charset="0"/>
              </a:rPr>
              <a:t> </a:t>
            </a:r>
            <a:r>
              <a:rPr lang="en-US" sz="1400" b="1" dirty="0" smtClean="0">
                <a:latin typeface="Comic Sans MS" pitchFamily="66" charset="0"/>
              </a:rPr>
              <a:t>PER FAVORE DOVE SI TROVA IL COLOSSEO?”</a:t>
            </a:r>
            <a:endParaRPr lang="en-US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СКАЖИТЕ МНЕ ПОЖАЛУЙСТА, ГДЕ НАХОДИТСЯ КОЛИЗЕЙ?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</a:p>
          <a:p>
            <a:pPr marL="0" indent="0" algn="ctr">
              <a:buNone/>
            </a:pPr>
            <a:r>
              <a:rPr lang="ru-RU" sz="1400" b="1" dirty="0">
                <a:solidFill>
                  <a:srgbClr val="FF0000"/>
                </a:solidFill>
                <a:latin typeface="Comic Sans MS" pitchFamily="66" charset="0"/>
              </a:rPr>
              <a:t>ВНИМАНИЕ!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ФОРМЕ 3.Л. ЕСТЬ ИСКЛЮЧЕНИЕ И 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МЕСТОИМЕНИЯ НЕ СЛИВАЮТСЯ В КОНЦЕ ГЛАГОЛА, А СТАВЯТСЯ В НАЧАЛЕ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ПЕРЕД ГЛАГОЛОМ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marL="0" indent="0" algn="ctr">
              <a:buNone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ПОЭТОМУ ГОВОРЯТ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 </a:t>
            </a:r>
          </a:p>
          <a:p>
            <a:pPr marL="0" indent="0" algn="ctr">
              <a:buNone/>
            </a:pPr>
            <a:r>
              <a:rPr lang="en-US" sz="1400" b="1" dirty="0" smtClean="0">
                <a:latin typeface="Comic Sans MS" pitchFamily="66" charset="0"/>
              </a:rPr>
              <a:t>“</a:t>
            </a:r>
            <a:r>
              <a:rPr lang="en-US" sz="1400" b="1" dirty="0" smtClean="0">
                <a:solidFill>
                  <a:srgbClr val="00B050"/>
                </a:solidFill>
                <a:latin typeface="Comic Sans MS" pitchFamily="66" charset="0"/>
              </a:rPr>
              <a:t>MI</a:t>
            </a:r>
            <a:r>
              <a:rPr lang="en-US" sz="1400" b="1" dirty="0" smtClean="0">
                <a:latin typeface="Comic Sans MS" pitchFamily="66" charset="0"/>
              </a:rPr>
              <a:t> DICA </a:t>
            </a:r>
            <a:r>
              <a:rPr lang="en-US" sz="1400" b="1" dirty="0">
                <a:latin typeface="Comic Sans MS" pitchFamily="66" charset="0"/>
              </a:rPr>
              <a:t>PER </a:t>
            </a:r>
            <a:r>
              <a:rPr lang="en-US" sz="1400" b="1" dirty="0" smtClean="0">
                <a:latin typeface="Comic Sans MS" pitchFamily="66" charset="0"/>
              </a:rPr>
              <a:t>FAVORE, DOVE </a:t>
            </a:r>
            <a:r>
              <a:rPr lang="en-US" sz="1400" b="1" dirty="0">
                <a:latin typeface="Comic Sans MS" pitchFamily="66" charset="0"/>
              </a:rPr>
              <a:t>SI TROVA IL COLOSSEO”</a:t>
            </a: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781" y1="34988" x2="31781" y2="34988"/>
                        <a14:foregroundMark x1="28767" y1="17967" x2="28767" y2="17967"/>
                        <a14:foregroundMark x1="24110" y1="33333" x2="24110" y2="33333"/>
                        <a14:foregroundMark x1="30274" y1="40662" x2="30274" y2="40662"/>
                        <a14:foregroundMark x1="31233" y1="28132" x2="31233" y2="28132"/>
                        <a14:foregroundMark x1="29041" y1="21749" x2="29041" y2="21749"/>
                        <a14:foregroundMark x1="29041" y1="15012" x2="29041" y2="15012"/>
                        <a14:foregroundMark x1="29726" y1="11702" x2="29726" y2="11702"/>
                        <a14:foregroundMark x1="29726" y1="9929" x2="29726" y2="9929"/>
                        <a14:foregroundMark x1="24795" y1="29905" x2="24795" y2="29905"/>
                        <a14:foregroundMark x1="31233" y1="45863" x2="31233" y2="45863"/>
                        <a14:foregroundMark x1="22877" y1="46690" x2="22877" y2="46690"/>
                        <a14:foregroundMark x1="21507" y1="37707" x2="21507" y2="37707"/>
                        <a14:foregroundMark x1="29726" y1="49291" x2="30137" y2="49764"/>
                        <a14:foregroundMark x1="30959" y1="57210" x2="30959" y2="57210"/>
                        <a14:foregroundMark x1="29726" y1="57210" x2="28767" y2="56501"/>
                        <a14:foregroundMark x1="27534" y1="55674" x2="27123" y2="55437"/>
                        <a14:foregroundMark x1="26849" y1="54610" x2="26849" y2="54610"/>
                        <a14:foregroundMark x1="26575" y1="54492" x2="26575" y2="54492"/>
                        <a14:foregroundMark x1="21507" y1="54610" x2="21507" y2="54610"/>
                        <a14:foregroundMark x1="27808" y1="38889" x2="27808" y2="38889"/>
                        <a14:foregroundMark x1="26438" y1="28605" x2="26438" y2="28605"/>
                        <a14:foregroundMark x1="30000" y1="8156" x2="30000" y2="8156"/>
                        <a14:foregroundMark x1="29863" y1="6619" x2="29863" y2="6619"/>
                        <a14:foregroundMark x1="30000" y1="6028" x2="30000" y2="6028"/>
                        <a14:foregroundMark x1="26575" y1="26478" x2="26575" y2="26478"/>
                        <a14:foregroundMark x1="25753" y1="24350" x2="25753" y2="24350"/>
                        <a14:foregroundMark x1="27534" y1="25059" x2="27534" y2="25059"/>
                        <a14:foregroundMark x1="28356" y1="26359" x2="28356" y2="26359"/>
                        <a14:foregroundMark x1="32329" y1="46336" x2="32329" y2="46336"/>
                        <a14:foregroundMark x1="31918" y1="52128" x2="31918" y2="52128"/>
                        <a14:foregroundMark x1="33699" y1="44799" x2="33699" y2="44799"/>
                        <a14:foregroundMark x1="34247" y1="45863" x2="34247" y2="45863"/>
                        <a14:foregroundMark x1="33973" y1="51300" x2="33973" y2="51300"/>
                        <a14:foregroundMark x1="29589" y1="64303" x2="29589" y2="64303"/>
                        <a14:foregroundMark x1="28082" y1="61466" x2="28082" y2="61466"/>
                        <a14:foregroundMark x1="27808" y1="60402" x2="27808" y2="60402"/>
                        <a14:foregroundMark x1="30411" y1="61939" x2="30411" y2="61939"/>
                        <a14:foregroundMark x1="31918" y1="67258" x2="31918" y2="67258"/>
                        <a14:foregroundMark x1="33014" y1="57801" x2="33014" y2="57801"/>
                        <a14:foregroundMark x1="34521" y1="56856" x2="34521" y2="56856"/>
                        <a14:foregroundMark x1="12740" y1="80142" x2="12740" y2="80142"/>
                        <a14:foregroundMark x1="36301" y1="85461" x2="36301" y2="85461"/>
                        <a14:foregroundMark x1="68904" y1="74586" x2="68904" y2="74586"/>
                        <a14:foregroundMark x1="61096" y1="79314" x2="61096" y2="79314"/>
                        <a14:foregroundMark x1="71644" y1="98818" x2="71644" y2="98818"/>
                        <a14:foregroundMark x1="31781" y1="60993" x2="31781" y2="60993"/>
                        <a14:foregroundMark x1="26849" y1="68203" x2="26849" y2="68203"/>
                        <a14:foregroundMark x1="22603" y1="51064" x2="22603" y2="51064"/>
                        <a14:foregroundMark x1="20959" y1="47991" x2="20959" y2="47991"/>
                        <a14:foregroundMark x1="20959" y1="45508" x2="20959" y2="45508"/>
                        <a14:foregroundMark x1="28904" y1="70095" x2="28904" y2="70095"/>
                        <a14:foregroundMark x1="19041" y1="53428" x2="19041" y2="53428"/>
                        <a14:foregroundMark x1="25342" y1="67612" x2="25342" y2="67612"/>
                        <a14:foregroundMark x1="24932" y1="63948" x2="24932" y2="63948"/>
                        <a14:foregroundMark x1="32329" y1="73404" x2="32329" y2="73404"/>
                        <a14:foregroundMark x1="24932" y1="77069" x2="24932" y2="77069"/>
                        <a14:foregroundMark x1="38219" y1="76714" x2="38219" y2="76714"/>
                        <a14:foregroundMark x1="24110" y1="79196" x2="24110" y2="79196"/>
                        <a14:foregroundMark x1="32192" y1="80851" x2="32192" y2="80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2987"/>
            <a:ext cx="3852342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1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125246" y="924568"/>
            <a:ext cx="3672408" cy="563651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908720"/>
            <a:ext cx="3677543" cy="56488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it-IT" sz="1400" dirty="0">
              <a:solidFill>
                <a:schemeClr val="tx1"/>
              </a:solidFill>
              <a:latin typeface="Segoe Print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6825" y1="65834" x2="86825" y2="65834"/>
                        <a14:foregroundMark x1="49680" y1="39760" x2="49680" y2="39760"/>
                        <a14:foregroundMark x1="51784" y1="38062" x2="51784" y2="38062"/>
                        <a14:foregroundMark x1="47392" y1="39760" x2="47392" y2="39760"/>
                        <a14:foregroundMark x1="45654" y1="38961" x2="45654" y2="38961"/>
                        <a14:foregroundMark x1="49588" y1="68931" x2="49588" y2="68931"/>
                        <a14:foregroundMark x1="64959" y1="68831" x2="64959" y2="68831"/>
                        <a14:foregroundMark x1="24977" y1="42458" x2="24977" y2="42458"/>
                        <a14:foregroundMark x1="20403" y1="44456" x2="20403" y2="44456"/>
                        <a14:foregroundMark x1="24703" y1="45055" x2="24703" y2="45055"/>
                        <a14:foregroundMark x1="19945" y1="46553" x2="19945" y2="46553"/>
                        <a14:foregroundMark x1="38426" y1="71828" x2="38426" y2="71828"/>
                        <a14:foregroundMark x1="36139" y1="84815" x2="36139" y2="84815"/>
                        <a14:foregroundMark x1="40622" y1="91209" x2="40622" y2="91209"/>
                        <a14:foregroundMark x1="30650" y1="92208" x2="30650" y2="92208"/>
                        <a14:foregroundMark x1="27081" y1="85215" x2="27081" y2="85215"/>
                        <a14:foregroundMark x1="19762" y1="85914" x2="19762" y2="85914"/>
                        <a14:foregroundMark x1="14273" y1="90110" x2="14273" y2="90110"/>
                        <a14:foregroundMark x1="14090" y1="92408" x2="14090" y2="92408"/>
                        <a14:foregroundMark x1="17566" y1="77722" x2="17566" y2="77722"/>
                        <a14:foregroundMark x1="18664" y1="76523" x2="18664" y2="76523"/>
                        <a14:foregroundMark x1="13266" y1="77223" x2="13266" y2="77223"/>
                        <a14:foregroundMark x1="23147" y1="43656" x2="23147" y2="43656"/>
                        <a14:foregroundMark x1="21134" y1="41558" x2="21134" y2="41558"/>
                        <a14:foregroundMark x1="36414" y1="55245" x2="36414" y2="55245"/>
                        <a14:foregroundMark x1="38884" y1="53546" x2="38884" y2="53546"/>
                        <a14:foregroundMark x1="38426" y1="52747" x2="38426" y2="52747"/>
                        <a14:foregroundMark x1="36139" y1="56044" x2="36139" y2="56044"/>
                        <a14:foregroundMark x1="19305" y1="44056" x2="19305" y2="44056"/>
                        <a14:foregroundMark x1="48124" y1="71628" x2="48124" y2="71628"/>
                        <a14:foregroundMark x1="46020" y1="72627" x2="46020" y2="72627"/>
                        <a14:foregroundMark x1="22781" y1="85015" x2="22781" y2="85015"/>
                        <a14:foregroundMark x1="14090" y1="84715" x2="14090" y2="84715"/>
                        <a14:foregroundMark x1="10522" y1="73027" x2="10522" y2="73027"/>
                        <a14:foregroundMark x1="10796" y1="71828" x2="10796" y2="71828"/>
                        <a14:foregroundMark x1="20494" y1="43656" x2="20494" y2="43656"/>
                        <a14:foregroundMark x1="56450" y1="25974" x2="56450" y2="25974"/>
                        <a14:foregroundMark x1="56999" y1="24975" x2="56999" y2="24975"/>
                        <a14:foregroundMark x1="59561" y1="17183" x2="59561" y2="17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171401"/>
            <a:ext cx="2067999" cy="221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2220088" y="502978"/>
            <a:ext cx="4176464" cy="51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TEST DI CONTROLLO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</a:t>
            </a:r>
          </a:p>
          <a:p>
            <a:pPr marL="0" indent="0">
              <a:buNone/>
            </a:pPr>
            <a:endParaRPr lang="en-US" sz="11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1317389"/>
            <a:ext cx="367754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Scegli la frase senza errori.</a:t>
            </a:r>
          </a:p>
          <a:p>
            <a:pPr lvl="1"/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a)</a:t>
            </a:r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 Ragazzi, andiate piano!</a:t>
            </a:r>
          </a:p>
          <a:p>
            <a:pPr lvl="1"/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b) Ragazzi</a:t>
            </a:r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, andate piano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!</a:t>
            </a:r>
          </a:p>
          <a:p>
            <a:pPr lvl="1"/>
            <a:endParaRPr lang="it-IT" sz="1400" dirty="0">
              <a:latin typeface="Segoe Print" pitchFamily="2" charset="0"/>
            </a:endParaRPr>
          </a:p>
          <a:p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Scegli la frase senza errori.</a:t>
            </a:r>
          </a:p>
          <a:p>
            <a:pPr lvl="1"/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 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a) Marta</a:t>
            </a:r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, non bevi troppo vino!</a:t>
            </a:r>
          </a:p>
          <a:p>
            <a:pPr lvl="1"/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 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b) Marta</a:t>
            </a:r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, non bere troppo vino</a:t>
            </a:r>
            <a:r>
              <a:rPr lang="it-IT" sz="1400" dirty="0" smtClean="0">
                <a:latin typeface="Segoe Print" pitchFamily="2" charset="0"/>
              </a:rPr>
              <a:t>!</a:t>
            </a:r>
          </a:p>
          <a:p>
            <a:pPr lvl="1"/>
            <a:endParaRPr lang="it-IT" sz="1400" dirty="0">
              <a:latin typeface="Segoe Print" pitchFamily="2" charset="0"/>
            </a:endParaRPr>
          </a:p>
          <a:p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Scegli la frase senza errori.</a:t>
            </a:r>
          </a:p>
          <a:p>
            <a:pPr lvl="1"/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 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a) Alex </a:t>
            </a:r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dammi una mano per favore!</a:t>
            </a:r>
          </a:p>
          <a:p>
            <a:pPr lvl="1"/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 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b) Alex </a:t>
            </a:r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dami una mano per favore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!</a:t>
            </a:r>
          </a:p>
          <a:p>
            <a:pPr lvl="1"/>
            <a:endParaRPr lang="it-IT" sz="1400" dirty="0">
              <a:solidFill>
                <a:srgbClr val="0070C0"/>
              </a:solidFill>
              <a:latin typeface="Segoe Print" pitchFamily="2" charset="0"/>
            </a:endParaRPr>
          </a:p>
          <a:p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Scegli la frase senza errori</a:t>
            </a:r>
            <a:r>
              <a:rPr lang="it-IT" sz="1400" dirty="0">
                <a:latin typeface="Segoe Print" pitchFamily="2" charset="0"/>
              </a:rPr>
              <a:t>.</a:t>
            </a:r>
          </a:p>
          <a:p>
            <a:pPr lvl="1"/>
            <a:r>
              <a:rPr lang="it-IT" sz="1400" dirty="0">
                <a:latin typeface="Segoe Print" pitchFamily="2" charset="0"/>
              </a:rPr>
              <a:t> 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a) Se </a:t>
            </a:r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vuoi leggere questo libro, compralo!</a:t>
            </a:r>
          </a:p>
          <a:p>
            <a:pPr lvl="1"/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 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b) Se </a:t>
            </a:r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vuoi leggere questo libro, lo compra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!</a:t>
            </a:r>
          </a:p>
          <a:p>
            <a:pPr lvl="1"/>
            <a:endParaRPr lang="it-IT" sz="1400" dirty="0">
              <a:solidFill>
                <a:srgbClr val="0070C0"/>
              </a:solidFill>
              <a:latin typeface="Segoe Print" pitchFamily="2" charset="0"/>
            </a:endParaRPr>
          </a:p>
          <a:p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Scegli la frase senza errori.</a:t>
            </a:r>
          </a:p>
          <a:p>
            <a:pPr lvl="1"/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 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a) Ragazzi</a:t>
            </a:r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, non correte!</a:t>
            </a:r>
          </a:p>
          <a:p>
            <a:pPr lvl="1"/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 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b) Ragazzi</a:t>
            </a:r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, non correre!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50803" y="1519886"/>
            <a:ext cx="367754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Scegli la frase senza </a:t>
            </a:r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errori.</a:t>
            </a:r>
          </a:p>
          <a:p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a) Luca</a:t>
            </a:r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, mi fa questo piacere!</a:t>
            </a:r>
          </a:p>
          <a:p>
            <a:pPr lvl="1"/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b) Luca</a:t>
            </a:r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, fammi questo piacere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!</a:t>
            </a:r>
          </a:p>
          <a:p>
            <a:pPr lvl="1"/>
            <a:endParaRPr lang="it-IT" sz="1400" dirty="0">
              <a:latin typeface="Segoe Print" pitchFamily="2" charset="0"/>
            </a:endParaRPr>
          </a:p>
          <a:p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Scegli la frase senza </a:t>
            </a:r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errori.</a:t>
            </a:r>
          </a:p>
          <a:p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a) Anna</a:t>
            </a:r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, finisci di mangiare, 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            sparecchia </a:t>
            </a:r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e 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poi </a:t>
            </a:r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esci!</a:t>
            </a:r>
          </a:p>
          <a:p>
            <a:pPr lvl="1"/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 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b) Anna</a:t>
            </a:r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, finisci di mangiare, sparecchi e poi esci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!</a:t>
            </a:r>
          </a:p>
          <a:p>
            <a:pPr lvl="1"/>
            <a:endParaRPr lang="it-IT" sz="1400" dirty="0">
              <a:latin typeface="Segoe Print" pitchFamily="2" charset="0"/>
            </a:endParaRPr>
          </a:p>
          <a:p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Scegli la frase senza errori.</a:t>
            </a:r>
          </a:p>
          <a:p>
            <a:pPr lvl="1"/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a)</a:t>
            </a:r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 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Marco</a:t>
            </a:r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, dicci com'è andato l'esame!</a:t>
            </a:r>
          </a:p>
          <a:p>
            <a:pPr lvl="1"/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b) Marco</a:t>
            </a:r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, ci dici com'è andato l'esame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!</a:t>
            </a:r>
          </a:p>
          <a:p>
            <a:pPr lvl="1"/>
            <a:endParaRPr lang="it-IT" sz="1400" dirty="0">
              <a:solidFill>
                <a:srgbClr val="0070C0"/>
              </a:solidFill>
              <a:latin typeface="Segoe Print" pitchFamily="2" charset="0"/>
            </a:endParaRPr>
          </a:p>
          <a:p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Scegli la frase senza errori.</a:t>
            </a:r>
          </a:p>
          <a:p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    a) Natalia</a:t>
            </a:r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, lasci stare quel 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gatto!     b) Natalia</a:t>
            </a:r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, lascia stare quel gatto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!</a:t>
            </a:r>
          </a:p>
          <a:p>
            <a:pPr lvl="1"/>
            <a:endParaRPr lang="it-IT" sz="1400" dirty="0">
              <a:latin typeface="Segoe Print" pitchFamily="2" charset="0"/>
            </a:endParaRPr>
          </a:p>
          <a:p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Scegli la frase senza errori.</a:t>
            </a:r>
          </a:p>
          <a:p>
            <a:pPr lvl="1"/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 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a) Mario</a:t>
            </a:r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, va' a lavarti i denti!</a:t>
            </a:r>
          </a:p>
          <a:p>
            <a:pPr lvl="1"/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 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b) Mario</a:t>
            </a:r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, và a lavarti i denti!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279" y="635346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572001" y="1020510"/>
            <a:ext cx="3528391" cy="532859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592" y="1020510"/>
            <a:ext cx="3528391" cy="543282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6825" y1="65834" x2="86825" y2="65834"/>
                        <a14:foregroundMark x1="49680" y1="39760" x2="49680" y2="39760"/>
                        <a14:foregroundMark x1="51784" y1="38062" x2="51784" y2="38062"/>
                        <a14:foregroundMark x1="47392" y1="39760" x2="47392" y2="39760"/>
                        <a14:foregroundMark x1="45654" y1="38961" x2="45654" y2="38961"/>
                        <a14:foregroundMark x1="49588" y1="68931" x2="49588" y2="68931"/>
                        <a14:foregroundMark x1="64959" y1="68831" x2="64959" y2="68831"/>
                        <a14:foregroundMark x1="24977" y1="42458" x2="24977" y2="42458"/>
                        <a14:foregroundMark x1="20403" y1="44456" x2="20403" y2="44456"/>
                        <a14:foregroundMark x1="24703" y1="45055" x2="24703" y2="45055"/>
                        <a14:foregroundMark x1="19945" y1="46553" x2="19945" y2="46553"/>
                        <a14:foregroundMark x1="38426" y1="71828" x2="38426" y2="71828"/>
                        <a14:foregroundMark x1="36139" y1="84815" x2="36139" y2="84815"/>
                        <a14:foregroundMark x1="40622" y1="91209" x2="40622" y2="91209"/>
                        <a14:foregroundMark x1="30650" y1="92208" x2="30650" y2="92208"/>
                        <a14:foregroundMark x1="27081" y1="85215" x2="27081" y2="85215"/>
                        <a14:foregroundMark x1="19762" y1="85914" x2="19762" y2="85914"/>
                        <a14:foregroundMark x1="14273" y1="90110" x2="14273" y2="90110"/>
                        <a14:foregroundMark x1="14090" y1="92408" x2="14090" y2="92408"/>
                        <a14:foregroundMark x1="17566" y1="77722" x2="17566" y2="77722"/>
                        <a14:foregroundMark x1="18664" y1="76523" x2="18664" y2="76523"/>
                        <a14:foregroundMark x1="13266" y1="77223" x2="13266" y2="77223"/>
                        <a14:foregroundMark x1="23147" y1="43656" x2="23147" y2="43656"/>
                        <a14:foregroundMark x1="21134" y1="41558" x2="21134" y2="41558"/>
                        <a14:foregroundMark x1="36414" y1="55245" x2="36414" y2="55245"/>
                        <a14:foregroundMark x1="38884" y1="53546" x2="38884" y2="53546"/>
                        <a14:foregroundMark x1="38426" y1="52747" x2="38426" y2="52747"/>
                        <a14:foregroundMark x1="36139" y1="56044" x2="36139" y2="56044"/>
                        <a14:foregroundMark x1="19305" y1="44056" x2="19305" y2="44056"/>
                        <a14:foregroundMark x1="48124" y1="71628" x2="48124" y2="71628"/>
                        <a14:foregroundMark x1="46020" y1="72627" x2="46020" y2="72627"/>
                        <a14:foregroundMark x1="22781" y1="85015" x2="22781" y2="85015"/>
                        <a14:foregroundMark x1="14090" y1="84715" x2="14090" y2="84715"/>
                        <a14:foregroundMark x1="10522" y1="73027" x2="10522" y2="73027"/>
                        <a14:foregroundMark x1="10796" y1="71828" x2="10796" y2="71828"/>
                        <a14:foregroundMark x1="20494" y1="43656" x2="20494" y2="43656"/>
                        <a14:foregroundMark x1="56450" y1="25974" x2="56450" y2="25974"/>
                        <a14:foregroundMark x1="56999" y1="24975" x2="56999" y2="24975"/>
                        <a14:foregroundMark x1="59561" y1="17183" x2="59561" y2="17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541" y="-246763"/>
            <a:ext cx="2088232" cy="209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555775" y="188640"/>
            <a:ext cx="3888433" cy="414248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2483768" y="247952"/>
            <a:ext cx="3960440" cy="3549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TEST DI CONTROLLO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</a:t>
            </a:r>
          </a:p>
          <a:p>
            <a:pPr marL="0" indent="0">
              <a:buNone/>
            </a:pPr>
            <a:endParaRPr lang="en-US" sz="11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7" y="1268760"/>
            <a:ext cx="374441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1. … la mela: ti fa bene.</a:t>
            </a:r>
          </a:p>
          <a:p>
            <a:pPr lvl="1"/>
            <a:r>
              <a:rPr lang="it-IT" sz="1400" dirty="0">
                <a:latin typeface="Segoe Print" pitchFamily="2" charset="0"/>
              </a:rPr>
              <a:t> 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	</a:t>
            </a:r>
            <a:r>
              <a:rPr lang="en-US" sz="1400" dirty="0" smtClean="0">
                <a:solidFill>
                  <a:srgbClr val="0070C0"/>
                </a:solidFill>
                <a:latin typeface="Segoe Print" pitchFamily="2" charset="0"/>
              </a:rPr>
              <a:t>a)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   Mangio</a:t>
            </a:r>
            <a:endParaRPr lang="it-IT" sz="1400" dirty="0">
              <a:solidFill>
                <a:srgbClr val="0070C0"/>
              </a:solidFill>
              <a:latin typeface="Segoe Print" pitchFamily="2" charset="0"/>
            </a:endParaRPr>
          </a:p>
          <a:p>
            <a:pPr lvl="1"/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 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	b)   Mangia</a:t>
            </a:r>
          </a:p>
          <a:p>
            <a:pPr lvl="1"/>
            <a:endParaRPr lang="it-IT" sz="1400" dirty="0">
              <a:latin typeface="Segoe Print" pitchFamily="2" charset="0"/>
            </a:endParaRPr>
          </a:p>
          <a:p>
            <a:pPr lvl="1"/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2. … il libro di storia: devi studiare.</a:t>
            </a:r>
          </a:p>
          <a:p>
            <a:pPr lvl="1"/>
            <a:r>
              <a:rPr lang="it-IT" sz="1400" dirty="0">
                <a:latin typeface="Segoe Print" pitchFamily="2" charset="0"/>
              </a:rPr>
              <a:t> </a:t>
            </a:r>
            <a:r>
              <a:rPr lang="it-IT" sz="1400" dirty="0" smtClean="0">
                <a:latin typeface="Segoe Print" pitchFamily="2" charset="0"/>
              </a:rPr>
              <a:t>	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a)   Leggi</a:t>
            </a:r>
            <a:endParaRPr lang="it-IT" sz="1400" dirty="0">
              <a:solidFill>
                <a:srgbClr val="0070C0"/>
              </a:solidFill>
              <a:latin typeface="Segoe Print" pitchFamily="2" charset="0"/>
            </a:endParaRPr>
          </a:p>
          <a:p>
            <a:pPr lvl="1"/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 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	b)   Leggo</a:t>
            </a:r>
          </a:p>
          <a:p>
            <a:pPr lvl="1"/>
            <a:endParaRPr lang="it-IT" sz="1400" dirty="0">
              <a:latin typeface="Segoe Print" pitchFamily="2" charset="0"/>
            </a:endParaRPr>
          </a:p>
          <a:p>
            <a:pPr lvl="1"/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3. … a voce alta, perché il bambino dorme.</a:t>
            </a:r>
          </a:p>
          <a:p>
            <a:pPr lvl="1"/>
            <a:r>
              <a:rPr lang="it-IT" sz="1400" dirty="0">
                <a:latin typeface="Segoe Print" pitchFamily="2" charset="0"/>
              </a:rPr>
              <a:t> 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	a)   Non </a:t>
            </a:r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parlare</a:t>
            </a:r>
          </a:p>
          <a:p>
            <a:pPr lvl="1"/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 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	b)   Non parla</a:t>
            </a:r>
          </a:p>
          <a:p>
            <a:pPr lvl="1"/>
            <a:endParaRPr lang="it-IT" sz="1400" dirty="0">
              <a:latin typeface="Segoe Print" pitchFamily="2" charset="0"/>
            </a:endParaRPr>
          </a:p>
          <a:p>
            <a:pPr lvl="1"/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4. … imparare la lingua italiana: vi servirà molto.</a:t>
            </a:r>
          </a:p>
          <a:p>
            <a:pPr lvl="1"/>
            <a:r>
              <a:rPr lang="it-IT" sz="1400" dirty="0">
                <a:latin typeface="Segoe Print" pitchFamily="2" charset="0"/>
              </a:rPr>
              <a:t> </a:t>
            </a:r>
            <a:r>
              <a:rPr lang="it-IT" sz="1400" dirty="0" smtClean="0">
                <a:latin typeface="Segoe Print" pitchFamily="2" charset="0"/>
              </a:rPr>
              <a:t>	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a)   Devo</a:t>
            </a:r>
            <a:endParaRPr lang="it-IT" sz="1400" dirty="0">
              <a:solidFill>
                <a:srgbClr val="0070C0"/>
              </a:solidFill>
              <a:latin typeface="Segoe Print" pitchFamily="2" charset="0"/>
            </a:endParaRPr>
          </a:p>
          <a:p>
            <a:pPr lvl="1"/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 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	b)   Dovete</a:t>
            </a:r>
          </a:p>
          <a:p>
            <a:pPr lvl="1"/>
            <a:endParaRPr lang="it-IT" sz="1400" dirty="0">
              <a:latin typeface="Segoe Print" pitchFamily="2" charset="0"/>
            </a:endParaRPr>
          </a:p>
          <a:p>
            <a:pPr lvl="1"/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5. L’acqua troppo fredda: … , perché è pericolosa.</a:t>
            </a:r>
          </a:p>
          <a:p>
            <a:pPr lvl="1"/>
            <a:r>
              <a:rPr lang="it-IT" sz="1400" dirty="0">
                <a:latin typeface="Segoe Print" pitchFamily="2" charset="0"/>
              </a:rPr>
              <a:t>  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	a</a:t>
            </a:r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) 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  non </a:t>
            </a:r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berla</a:t>
            </a:r>
          </a:p>
          <a:p>
            <a:pPr lvl="1"/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  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	b)   beviamola</a:t>
            </a:r>
            <a:endParaRPr lang="it-IT" sz="1400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2849" y="1268760"/>
            <a:ext cx="367754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6. …: l’autobus arriva.</a:t>
            </a:r>
          </a:p>
          <a:p>
            <a:pPr lvl="1"/>
            <a:r>
              <a:rPr lang="it-IT" sz="1400" dirty="0">
                <a:latin typeface="Segoe Print" pitchFamily="2" charset="0"/>
              </a:rPr>
              <a:t>  </a:t>
            </a:r>
            <a:r>
              <a:rPr lang="it-IT" sz="1400" dirty="0" smtClean="0">
                <a:latin typeface="Segoe Print" pitchFamily="2" charset="0"/>
              </a:rPr>
              <a:t>	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a)   Corro</a:t>
            </a:r>
            <a:endParaRPr lang="it-IT" sz="1400" dirty="0">
              <a:solidFill>
                <a:srgbClr val="0070C0"/>
              </a:solidFill>
              <a:latin typeface="Segoe Print" pitchFamily="2" charset="0"/>
            </a:endParaRPr>
          </a:p>
          <a:p>
            <a:pPr lvl="1"/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  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	b</a:t>
            </a:r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) 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  Correte</a:t>
            </a:r>
          </a:p>
          <a:p>
            <a:pPr lvl="1"/>
            <a:endParaRPr lang="it-IT" sz="1400" dirty="0">
              <a:latin typeface="Segoe Print" pitchFamily="2" charset="0"/>
            </a:endParaRPr>
          </a:p>
          <a:p>
            <a:pPr lvl="1"/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7. … la macchina, così fai prima.</a:t>
            </a:r>
          </a:p>
          <a:p>
            <a:pPr lvl="1"/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 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	a</a:t>
            </a:r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) 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  Prendi</a:t>
            </a:r>
            <a:endParaRPr lang="it-IT" sz="1400" dirty="0">
              <a:solidFill>
                <a:srgbClr val="0070C0"/>
              </a:solidFill>
              <a:latin typeface="Segoe Print" pitchFamily="2" charset="0"/>
            </a:endParaRPr>
          </a:p>
          <a:p>
            <a:pPr lvl="1"/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 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	b</a:t>
            </a:r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) 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  Prendo</a:t>
            </a:r>
          </a:p>
          <a:p>
            <a:pPr lvl="1"/>
            <a:endParaRPr lang="it-IT" sz="1400" dirty="0">
              <a:latin typeface="Segoe Print" pitchFamily="2" charset="0"/>
            </a:endParaRPr>
          </a:p>
          <a:p>
            <a:pPr lvl="1"/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8. … quel computer: è troppo caro.</a:t>
            </a:r>
          </a:p>
          <a:p>
            <a:pPr lvl="1"/>
            <a:r>
              <a:rPr lang="it-IT" sz="1400" dirty="0">
                <a:latin typeface="Segoe Print" pitchFamily="2" charset="0"/>
              </a:rPr>
              <a:t> </a:t>
            </a:r>
            <a:r>
              <a:rPr lang="it-IT" sz="1400" dirty="0" smtClean="0">
                <a:latin typeface="Segoe Print" pitchFamily="2" charset="0"/>
              </a:rPr>
              <a:t>	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a)   Compreranno</a:t>
            </a:r>
            <a:endParaRPr lang="it-IT" sz="1400" dirty="0">
              <a:solidFill>
                <a:srgbClr val="0070C0"/>
              </a:solidFill>
              <a:latin typeface="Segoe Print" pitchFamily="2" charset="0"/>
            </a:endParaRPr>
          </a:p>
          <a:p>
            <a:pPr lvl="1"/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 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	b)   Non comprare</a:t>
            </a:r>
          </a:p>
          <a:p>
            <a:pPr lvl="1"/>
            <a:endParaRPr lang="it-IT" sz="1400" dirty="0">
              <a:latin typeface="Segoe Print" pitchFamily="2" charset="0"/>
            </a:endParaRPr>
          </a:p>
          <a:p>
            <a:pPr lvl="1"/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9. … il casco se prendi la moto.</a:t>
            </a:r>
          </a:p>
          <a:p>
            <a:pPr lvl="1"/>
            <a:r>
              <a:rPr lang="it-IT" sz="1400" dirty="0">
                <a:latin typeface="Segoe Print" pitchFamily="2" charset="0"/>
              </a:rPr>
              <a:t> </a:t>
            </a:r>
            <a:r>
              <a:rPr lang="it-IT" sz="1400" dirty="0" smtClean="0">
                <a:latin typeface="Segoe Print" pitchFamily="2" charset="0"/>
              </a:rPr>
              <a:t>	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a)   Metti</a:t>
            </a:r>
            <a:endParaRPr lang="it-IT" sz="1400" dirty="0">
              <a:solidFill>
                <a:srgbClr val="0070C0"/>
              </a:solidFill>
              <a:latin typeface="Segoe Print" pitchFamily="2" charset="0"/>
            </a:endParaRPr>
          </a:p>
          <a:p>
            <a:pPr lvl="1"/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 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	b)   Non metto</a:t>
            </a:r>
          </a:p>
          <a:p>
            <a:pPr lvl="1"/>
            <a:endParaRPr lang="it-IT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lvl="1"/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10. Per rispiarmiare, … il più possibile a piedi: rispettate anche l’ambiente.</a:t>
            </a:r>
          </a:p>
          <a:p>
            <a:pPr lvl="1"/>
            <a:r>
              <a:rPr lang="it-IT" sz="1400" dirty="0">
                <a:latin typeface="Segoe Print" pitchFamily="2" charset="0"/>
              </a:rPr>
              <a:t> </a:t>
            </a:r>
            <a:r>
              <a:rPr lang="it-IT" sz="1400" dirty="0" smtClean="0">
                <a:latin typeface="Segoe Print" pitchFamily="2" charset="0"/>
              </a:rPr>
              <a:t>	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a)   vado</a:t>
            </a:r>
            <a:endParaRPr lang="it-IT" sz="1400" dirty="0">
              <a:solidFill>
                <a:srgbClr val="0070C0"/>
              </a:solidFill>
              <a:latin typeface="Segoe Print" pitchFamily="2" charset="0"/>
            </a:endParaRPr>
          </a:p>
          <a:p>
            <a:pPr lvl="1"/>
            <a:r>
              <a:rPr lang="it-IT" sz="1400" dirty="0">
                <a:solidFill>
                  <a:srgbClr val="0070C0"/>
                </a:solidFill>
                <a:latin typeface="Segoe Print" pitchFamily="2" charset="0"/>
              </a:rPr>
              <a:t> </a:t>
            </a:r>
            <a:r>
              <a:rPr lang="it-IT" sz="1400" dirty="0" smtClean="0">
                <a:solidFill>
                  <a:srgbClr val="0070C0"/>
                </a:solidFill>
                <a:latin typeface="Segoe Print" pitchFamily="2" charset="0"/>
              </a:rPr>
              <a:t>	b)   andate</a:t>
            </a:r>
            <a:endParaRPr lang="it-IT" sz="1400" dirty="0">
              <a:solidFill>
                <a:srgbClr val="0070C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11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02265" y="2981316"/>
            <a:ext cx="8651713" cy="447684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1200368" y="3002056"/>
            <a:ext cx="7493847" cy="1035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GLI ERRORI CHE I RUSSI FANNO PIU’ SPESSO</a:t>
            </a:r>
            <a:endParaRPr lang="it-IT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3763" y="3645024"/>
            <a:ext cx="8690215" cy="2520280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1"/>
          <p:cNvSpPr txBox="1">
            <a:spLocks/>
          </p:cNvSpPr>
          <p:nvPr/>
        </p:nvSpPr>
        <p:spPr>
          <a:xfrm>
            <a:off x="323528" y="3710241"/>
            <a:ext cx="6984776" cy="2455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 smtClean="0">
                <a:latin typeface="Comic Sans MS" pitchFamily="66" charset="0"/>
              </a:rPr>
              <a:t>1)…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CHIEDENDO UN’ INFORMAZIONE</a:t>
            </a:r>
            <a:r>
              <a:rPr lang="en-US" sz="1100" b="1" dirty="0" smtClean="0">
                <a:latin typeface="Comic Sans MS" pitchFamily="66" charset="0"/>
              </a:rPr>
              <a:t>: “MI SCUS</a:t>
            </a:r>
            <a:r>
              <a:rPr lang="en-US" sz="11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sz="1100" b="1" dirty="0" smtClean="0">
                <a:latin typeface="Comic Sans MS" pitchFamily="66" charset="0"/>
              </a:rPr>
              <a:t>, DOVE SI TROVA IL COLOSSEO?” 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	  [PROSTITE GDE NAXODIZA COLISEI?]</a:t>
            </a:r>
          </a:p>
          <a:p>
            <a:pPr marL="0" indent="0">
              <a:buNone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ATTENZIONE! LE INFORMAZIONI SI CHIEDONO ALL’IMPERATIVO, E IL VERBO SCUSARE ALLA TERZA PERSONA SINGOLARE SI CONIUGA CON LA LETTEREA FINALE ” I ” E NON “A”</a:t>
            </a:r>
          </a:p>
          <a:p>
            <a:pPr marL="0" indent="0">
              <a:buNone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PER CUI SI DICE’: </a:t>
            </a:r>
            <a:r>
              <a:rPr lang="en-US" sz="1100" b="1" dirty="0">
                <a:latin typeface="Comic Sans MS" pitchFamily="66" charset="0"/>
              </a:rPr>
              <a:t>“MI </a:t>
            </a:r>
            <a:r>
              <a:rPr lang="en-US" sz="1100" b="1" dirty="0" smtClean="0">
                <a:latin typeface="Comic Sans MS" pitchFamily="66" charset="0"/>
              </a:rPr>
              <a:t>SCUS</a:t>
            </a:r>
            <a:r>
              <a:rPr lang="en-US" sz="1100" b="1" dirty="0" smtClean="0">
                <a:solidFill>
                  <a:srgbClr val="00B050"/>
                </a:solidFill>
                <a:latin typeface="Comic Sans MS" pitchFamily="66" charset="0"/>
              </a:rPr>
              <a:t>I</a:t>
            </a:r>
            <a:r>
              <a:rPr lang="en-US" sz="1100" b="1" dirty="0" smtClean="0">
                <a:latin typeface="Comic Sans MS" pitchFamily="66" charset="0"/>
              </a:rPr>
              <a:t>, </a:t>
            </a:r>
            <a:r>
              <a:rPr lang="en-US" sz="1100" b="1" dirty="0">
                <a:latin typeface="Comic Sans MS" pitchFamily="66" charset="0"/>
              </a:rPr>
              <a:t>DOVE SI TROVA IL COLOSSEO?” </a:t>
            </a:r>
            <a:endParaRPr lang="en-US" sz="11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100" b="1" dirty="0" smtClean="0">
                <a:latin typeface="Comic Sans MS" pitchFamily="66" charset="0"/>
              </a:rPr>
              <a:t>2)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… NELLA FORMA DI CORTESIA: </a:t>
            </a:r>
            <a:r>
              <a:rPr lang="en-US" sz="1100" b="1" dirty="0" smtClean="0">
                <a:latin typeface="Comic Sans MS" pitchFamily="66" charset="0"/>
              </a:rPr>
              <a:t>“ DICA</a:t>
            </a:r>
            <a:r>
              <a:rPr lang="en-US" sz="1100" b="1" dirty="0" smtClean="0">
                <a:solidFill>
                  <a:srgbClr val="FF0000"/>
                </a:solidFill>
                <a:latin typeface="Comic Sans MS" pitchFamily="66" charset="0"/>
              </a:rPr>
              <a:t>MI</a:t>
            </a:r>
            <a:r>
              <a:rPr lang="en-US" sz="1100" b="1" dirty="0">
                <a:latin typeface="Comic Sans MS" pitchFamily="66" charset="0"/>
              </a:rPr>
              <a:t> </a:t>
            </a:r>
            <a:r>
              <a:rPr lang="en-US" sz="1100" b="1" dirty="0" smtClean="0">
                <a:latin typeface="Comic Sans MS" pitchFamily="66" charset="0"/>
              </a:rPr>
              <a:t>PER FAVORE, DOVE SI TROVA IL COLOSSEO”</a:t>
            </a:r>
          </a:p>
          <a:p>
            <a:pPr marL="0" indent="0">
              <a:buNone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	             [SKAJITE MNE POJALUISTA GDE NAXODIZA COLLISEI]</a:t>
            </a: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ATTENZIONE! LA TERZA PERSONA FA’ ECCEZIONE E IL PRONOME NON SI LEGA ALLA FINE DEL VERBO MA SI METTE ALL’INIZIO, PRIMA DEL VERBO.</a:t>
            </a:r>
          </a:p>
          <a:p>
            <a:pPr marL="0" indent="0">
              <a:buNone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PER CUI SI DICE: </a:t>
            </a:r>
            <a:r>
              <a:rPr lang="en-US" sz="1100" b="1" dirty="0" smtClean="0">
                <a:latin typeface="Comic Sans MS" pitchFamily="66" charset="0"/>
              </a:rPr>
              <a:t>“</a:t>
            </a:r>
            <a:r>
              <a:rPr lang="en-US" sz="1100" b="1" dirty="0" smtClean="0">
                <a:solidFill>
                  <a:srgbClr val="00B050"/>
                </a:solidFill>
                <a:latin typeface="Comic Sans MS" pitchFamily="66" charset="0"/>
              </a:rPr>
              <a:t>MI</a:t>
            </a:r>
            <a:r>
              <a:rPr lang="en-US" sz="1100" b="1" dirty="0" smtClean="0">
                <a:latin typeface="Comic Sans MS" pitchFamily="66" charset="0"/>
              </a:rPr>
              <a:t> DICA, </a:t>
            </a:r>
            <a:r>
              <a:rPr lang="en-US" sz="1100" b="1" dirty="0">
                <a:latin typeface="Comic Sans MS" pitchFamily="66" charset="0"/>
              </a:rPr>
              <a:t>PER FAVORE DOVE SI TROVA IL COLOSSEO”</a:t>
            </a: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605" y1="22979" x2="12605" y2="22979"/>
                        <a14:foregroundMark x1="59104" y1="32553" x2="59104" y2="32553"/>
                        <a14:foregroundMark x1="53782" y1="34894" x2="53782" y2="34894"/>
                        <a14:foregroundMark x1="56303" y1="31277" x2="56303" y2="31277"/>
                        <a14:foregroundMark x1="54342" y1="29787" x2="54342" y2="29787"/>
                        <a14:foregroundMark x1="55182" y1="29149" x2="55462" y2="28723"/>
                        <a14:foregroundMark x1="47059" y1="35106" x2="47059" y2="35106"/>
                        <a14:foregroundMark x1="47059" y1="35106" x2="47059" y2="35106"/>
                        <a14:foregroundMark x1="50980" y1="38511" x2="50980" y2="38511"/>
                        <a14:foregroundMark x1="50980" y1="39574" x2="50980" y2="39574"/>
                        <a14:foregroundMark x1="51261" y1="39362" x2="51261" y2="39362"/>
                        <a14:foregroundMark x1="47899" y1="38511" x2="47899" y2="38511"/>
                        <a14:foregroundMark x1="87955" y1="34468" x2="87955" y2="34468"/>
                        <a14:foregroundMark x1="86275" y1="33191" x2="86275" y2="33191"/>
                        <a14:foregroundMark x1="88796" y1="21064" x2="88796" y2="21064"/>
                        <a14:foregroundMark x1="85434" y1="20213" x2="85434" y2="20213"/>
                        <a14:foregroundMark x1="94958" y1="20213" x2="94958" y2="20213"/>
                        <a14:foregroundMark x1="98039" y1="19362" x2="98039" y2="19362"/>
                        <a14:foregroundMark x1="88515" y1="2766" x2="88515" y2="2766"/>
                        <a14:foregroundMark x1="91036" y1="4043" x2="91036" y2="4043"/>
                        <a14:foregroundMark x1="92437" y1="2128" x2="92437" y2="2128"/>
                        <a14:foregroundMark x1="85714" y1="4043" x2="85714" y2="4043"/>
                        <a14:foregroundMark x1="84594" y1="5319" x2="84594" y2="5319"/>
                        <a14:foregroundMark x1="15126" y1="32553" x2="15126" y2="32553"/>
                        <a14:foregroundMark x1="15406" y1="33617" x2="15406" y2="33617"/>
                        <a14:foregroundMark x1="20448" y1="31915" x2="20448" y2="31915"/>
                        <a14:foregroundMark x1="11204" y1="33404" x2="11204" y2="33404"/>
                        <a14:foregroundMark x1="5602" y1="23404" x2="5602" y2="23404"/>
                        <a14:foregroundMark x1="15406" y1="24043" x2="15406" y2="24043"/>
                        <a14:foregroundMark x1="3922" y1="9574" x2="3922" y2="9574"/>
                        <a14:foregroundMark x1="8964" y1="12340" x2="8964" y2="12340"/>
                        <a14:foregroundMark x1="1120" y1="9574" x2="1120" y2="9574"/>
                        <a14:foregroundMark x1="90196" y1="34681" x2="90196" y2="34681"/>
                        <a14:foregroundMark x1="92997" y1="34255" x2="92997" y2="34255"/>
                        <a14:foregroundMark x1="83754" y1="21277" x2="83754" y2="21277"/>
                        <a14:foregroundMark x1="80952" y1="31489" x2="80952" y2="31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863144"/>
            <a:ext cx="1632195" cy="214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627503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89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2420888"/>
            <a:ext cx="8712968" cy="2808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ARRIVEDERCI ALLA</a:t>
            </a:r>
          </a:p>
          <a:p>
            <a:pPr marL="0" indent="0" algn="ctr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PROSSIMA LEZIONE</a:t>
            </a:r>
          </a:p>
        </p:txBody>
      </p:sp>
    </p:spTree>
    <p:extLst>
      <p:ext uri="{BB962C8B-B14F-4D97-AF65-F5344CB8AC3E}">
        <p14:creationId xmlns:p14="http://schemas.microsoft.com/office/powerpoint/2010/main" val="25515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6765</TotalTime>
  <Words>415</Words>
  <Application>Microsoft Office PowerPoint</Application>
  <PresentationFormat>Экран (4:3)</PresentationFormat>
  <Paragraphs>179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Brush Script MT</vt:lpstr>
      <vt:lpstr>Calibri</vt:lpstr>
      <vt:lpstr>Comic Sans MS</vt:lpstr>
      <vt:lpstr>Segoe Print</vt:lpstr>
      <vt:lpstr>Segoe Script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ALFASHOOL.ORG</dc:creator>
  <cp:lastModifiedBy>ALFASCHOOL.ORG</cp:lastModifiedBy>
  <cp:revision>392</cp:revision>
  <dcterms:created xsi:type="dcterms:W3CDTF">2018-01-29T18:25:33Z</dcterms:created>
  <dcterms:modified xsi:type="dcterms:W3CDTF">2019-07-04T15:16:11Z</dcterms:modified>
</cp:coreProperties>
</file>