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78" r:id="rId2"/>
    <p:sldId id="260" r:id="rId3"/>
    <p:sldId id="273" r:id="rId4"/>
    <p:sldId id="283" r:id="rId5"/>
    <p:sldId id="284" r:id="rId6"/>
    <p:sldId id="285" r:id="rId7"/>
    <p:sldId id="286" r:id="rId8"/>
    <p:sldId id="281" r:id="rId9"/>
    <p:sldId id="282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82" autoAdjust="0"/>
    <p:restoredTop sz="94660"/>
  </p:normalViewPr>
  <p:slideViewPr>
    <p:cSldViewPr>
      <p:cViewPr varScale="1">
        <p:scale>
          <a:sx n="116" d="100"/>
          <a:sy n="116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3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8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5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0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28259"/>
            <a:ext cx="1569778" cy="156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683568" y="2276475"/>
            <a:ext cx="8244532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 ARTICOLI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34076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LEZIONE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03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0816" y="97433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1) Che </a:t>
            </a:r>
            <a:r>
              <a:rPr lang="it-IT" sz="1400" dirty="0"/>
              <a:t>lavoro fa tuo padre? </a:t>
            </a:r>
            <a:br>
              <a:rPr lang="it-IT" sz="1400" dirty="0"/>
            </a:br>
            <a:r>
              <a:rPr lang="it-IT" sz="1400" dirty="0"/>
              <a:t>     È </a:t>
            </a:r>
            <a:r>
              <a:rPr lang="it-IT" sz="1400" dirty="0" smtClean="0"/>
              <a:t>______falegname.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una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il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un</a:t>
            </a:r>
          </a:p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17624" y="22594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2) Perche’ </a:t>
            </a:r>
            <a:r>
              <a:rPr lang="it-IT" sz="1400" dirty="0"/>
              <a:t>sei </a:t>
            </a:r>
            <a:r>
              <a:rPr lang="it-IT" sz="1400" dirty="0" smtClean="0"/>
              <a:t>arrabbiato</a:t>
            </a:r>
            <a:r>
              <a:rPr lang="it-IT" sz="1400" dirty="0"/>
              <a:t>?</a:t>
            </a:r>
            <a:br>
              <a:rPr lang="it-IT" sz="1400" dirty="0"/>
            </a:br>
            <a:r>
              <a:rPr lang="it-IT" sz="1400" dirty="0"/>
              <a:t>    </a:t>
            </a:r>
            <a:r>
              <a:rPr lang="it-IT" sz="1400" dirty="0" smtClean="0"/>
              <a:t> Perche’_____insegnante </a:t>
            </a:r>
            <a:r>
              <a:rPr lang="it-IT" sz="1400" dirty="0"/>
              <a:t>mi ha rimproverato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una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l’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17624" y="35730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3) Sei </a:t>
            </a:r>
            <a:r>
              <a:rPr lang="it-IT" sz="1400" dirty="0"/>
              <a:t>figlio unico?</a:t>
            </a:r>
            <a:br>
              <a:rPr lang="it-IT" sz="1400" dirty="0"/>
            </a:br>
            <a:r>
              <a:rPr lang="it-IT" sz="1400" dirty="0"/>
              <a:t>     No, </a:t>
            </a:r>
            <a:r>
              <a:rPr lang="it-IT" sz="1400" dirty="0" smtClean="0"/>
              <a:t>ho______sorella.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uno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994920" y="980728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5)</a:t>
            </a:r>
            <a:r>
              <a:rPr lang="it-IT" sz="1400" dirty="0"/>
              <a:t>  Perche’ </a:t>
            </a:r>
            <a:r>
              <a:rPr lang="it-IT" sz="1400" dirty="0" smtClean="0"/>
              <a:t>piangi</a:t>
            </a:r>
            <a:r>
              <a:rPr lang="it-IT" sz="1400" dirty="0"/>
              <a:t>? </a:t>
            </a:r>
            <a:br>
              <a:rPr lang="it-IT" sz="1400" dirty="0"/>
            </a:br>
            <a:r>
              <a:rPr lang="it-IT" sz="1400" dirty="0"/>
              <a:t>     Perche’ </a:t>
            </a:r>
            <a:r>
              <a:rPr lang="it-IT" sz="1400" dirty="0" smtClean="0"/>
              <a:t>mi </a:t>
            </a:r>
            <a:r>
              <a:rPr lang="it-IT" sz="1400" dirty="0"/>
              <a:t>fanno </a:t>
            </a:r>
            <a:r>
              <a:rPr lang="it-IT" sz="1400" dirty="0" smtClean="0"/>
              <a:t>male_____denti.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gli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99592" y="48691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4) Quale </a:t>
            </a:r>
            <a:r>
              <a:rPr lang="it-IT" sz="1400" dirty="0"/>
              <a:t>animale vorresti avere?</a:t>
            </a:r>
            <a:br>
              <a:rPr lang="it-IT" sz="1400" dirty="0"/>
            </a:br>
            <a:r>
              <a:rPr lang="it-IT" sz="1400" dirty="0"/>
              <a:t>     Vorrei tanto ______ scoiattolo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un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uno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932040" y="2276872"/>
            <a:ext cx="32941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6) Perche’ </a:t>
            </a:r>
            <a:r>
              <a:rPr lang="it-IT" sz="1400" dirty="0"/>
              <a:t>stai risparmiando? </a:t>
            </a:r>
            <a:br>
              <a:rPr lang="it-IT" sz="1400" dirty="0"/>
            </a:br>
            <a:r>
              <a:rPr lang="it-IT" sz="1400" dirty="0"/>
              <a:t>     Per pagare ______ rate della </a:t>
            </a:r>
            <a:r>
              <a:rPr lang="it-IT" sz="1400" dirty="0" smtClean="0"/>
              <a:t>macchina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il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le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896544" y="3573016"/>
            <a:ext cx="4139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7) </a:t>
            </a:r>
            <a:r>
              <a:rPr lang="it-IT" sz="1400" dirty="0" smtClean="0"/>
              <a:t>Come e’ la </a:t>
            </a:r>
            <a:r>
              <a:rPr lang="it-IT" sz="1400" dirty="0"/>
              <a:t>tua classe? </a:t>
            </a:r>
            <a:br>
              <a:rPr lang="it-IT" sz="1400" dirty="0"/>
            </a:br>
            <a:r>
              <a:rPr lang="it-IT" sz="1400" dirty="0"/>
              <a:t>     Buona, ______ alunni sono molto diligenti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gli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i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32040" y="494116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smtClean="0"/>
              <a:t>8)</a:t>
            </a:r>
            <a:r>
              <a:rPr lang="it-IT" sz="1400" dirty="0"/>
              <a:t> Devi studiare stasera?</a:t>
            </a:r>
            <a:br>
              <a:rPr lang="it-IT" sz="1400" dirty="0"/>
            </a:br>
            <a:r>
              <a:rPr lang="it-IT" sz="1400" dirty="0"/>
              <a:t>     Sì, ma non </a:t>
            </a:r>
            <a:r>
              <a:rPr lang="it-IT" sz="1400" dirty="0" smtClean="0"/>
              <a:t>piu’ </a:t>
            </a:r>
            <a:r>
              <a:rPr lang="it-IT" sz="1400" dirty="0"/>
              <a:t>di ______ </a:t>
            </a:r>
            <a:r>
              <a:rPr lang="it-IT" sz="1400" dirty="0" smtClean="0"/>
              <a:t>ora.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una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un’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la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8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15" y="658429"/>
            <a:ext cx="91440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1050" dirty="0" smtClean="0"/>
              <a:t>Marianna  ha </a:t>
            </a:r>
            <a:r>
              <a:rPr lang="it-IT" sz="1050" dirty="0"/>
              <a:t>_____ fratello e _____ sorella. </a:t>
            </a:r>
            <a:r>
              <a:rPr lang="it-IT" sz="1050" dirty="0" smtClean="0"/>
              <a:t>		2</a:t>
            </a:r>
            <a:r>
              <a:rPr lang="it-IT" sz="1050" dirty="0"/>
              <a:t>. Carlo è _____ fratello </a:t>
            </a:r>
            <a:r>
              <a:rPr lang="it-IT" sz="1050" dirty="0" smtClean="0"/>
              <a:t> di </a:t>
            </a:r>
            <a:r>
              <a:rPr lang="it-IT" sz="1050" dirty="0"/>
              <a:t>Marianna</a:t>
            </a:r>
            <a:r>
              <a:rPr lang="it-IT" sz="1050" dirty="0" smtClean="0"/>
              <a:t>.</a:t>
            </a:r>
          </a:p>
          <a:p>
            <a:r>
              <a:rPr lang="ru-RU" sz="1050" i="1" dirty="0">
                <a:solidFill>
                  <a:srgbClr val="00B0F0"/>
                </a:solidFill>
              </a:rPr>
              <a:t>У Марианны есть</a:t>
            </a:r>
            <a:r>
              <a:rPr lang="en-US" sz="1050" i="1" dirty="0">
                <a:solidFill>
                  <a:srgbClr val="00B0F0"/>
                </a:solidFill>
              </a:rPr>
              <a:t>____</a:t>
            </a:r>
            <a:r>
              <a:rPr lang="ru-RU" sz="1050" i="1" dirty="0">
                <a:solidFill>
                  <a:srgbClr val="00B0F0"/>
                </a:solidFill>
              </a:rPr>
              <a:t> брат и </a:t>
            </a:r>
            <a:r>
              <a:rPr lang="en-US" sz="1050" i="1" dirty="0">
                <a:solidFill>
                  <a:srgbClr val="00B0F0"/>
                </a:solidFill>
              </a:rPr>
              <a:t>______</a:t>
            </a:r>
            <a:r>
              <a:rPr lang="ru-RU" sz="1050" i="1" dirty="0">
                <a:solidFill>
                  <a:srgbClr val="00B0F0"/>
                </a:solidFill>
              </a:rPr>
              <a:t>сестра.</a:t>
            </a:r>
            <a:r>
              <a:rPr lang="it-IT" sz="1050" i="1" dirty="0">
                <a:solidFill>
                  <a:srgbClr val="00B0F0"/>
                </a:solidFill>
              </a:rPr>
              <a:t>     </a:t>
            </a:r>
            <a:r>
              <a:rPr lang="it-IT" sz="105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ru-RU" sz="1050" i="1" dirty="0">
                <a:solidFill>
                  <a:srgbClr val="00B0F0"/>
                </a:solidFill>
              </a:rPr>
              <a:t>Карло – это</a:t>
            </a:r>
            <a:r>
              <a:rPr lang="en-US" sz="1050" i="1" dirty="0">
                <a:solidFill>
                  <a:srgbClr val="00B0F0"/>
                </a:solidFill>
              </a:rPr>
              <a:t>________</a:t>
            </a:r>
            <a:r>
              <a:rPr lang="ru-RU" sz="1050" i="1" dirty="0">
                <a:solidFill>
                  <a:srgbClr val="00B0F0"/>
                </a:solidFill>
              </a:rPr>
              <a:t> брат Марианны.</a:t>
            </a:r>
            <a:endParaRPr lang="en-US" sz="1050" i="1" dirty="0">
              <a:solidFill>
                <a:srgbClr val="00B0F0"/>
              </a:solidFill>
            </a:endParaRPr>
          </a:p>
          <a:p>
            <a:endParaRPr lang="ru-RU" sz="1050" i="1" dirty="0">
              <a:solidFill>
                <a:srgbClr val="00B0F0"/>
              </a:solidFill>
            </a:endParaRPr>
          </a:p>
          <a:p>
            <a:r>
              <a:rPr lang="it-IT" sz="1050" dirty="0" smtClean="0"/>
              <a:t>3</a:t>
            </a:r>
            <a:r>
              <a:rPr lang="it-IT" sz="1050" dirty="0"/>
              <a:t>._____ signora Maria fa _____ spesa nel supermercato di via Verdi. </a:t>
            </a:r>
            <a:r>
              <a:rPr lang="it-IT" sz="1050" dirty="0" smtClean="0"/>
              <a:t>	4</a:t>
            </a:r>
            <a:r>
              <a:rPr lang="it-IT" sz="1050" dirty="0"/>
              <a:t>. Che piacere incontrarla, _____ signora Maria! </a:t>
            </a:r>
          </a:p>
          <a:p>
            <a:r>
              <a:rPr lang="ru-RU" sz="1050" i="1" dirty="0">
                <a:solidFill>
                  <a:srgbClr val="00B0F0"/>
                </a:solidFill>
              </a:rPr>
              <a:t>Синьора Мария делает покупки в магазине на улице Верди.</a:t>
            </a:r>
            <a:r>
              <a:rPr lang="en-US" sz="1050" i="1" dirty="0">
                <a:solidFill>
                  <a:srgbClr val="00B0F0"/>
                </a:solidFill>
              </a:rPr>
              <a:t> 	</a:t>
            </a:r>
            <a:r>
              <a:rPr lang="ru-RU" sz="1050" i="1" dirty="0" smtClean="0">
                <a:solidFill>
                  <a:srgbClr val="00B0F0"/>
                </a:solidFill>
              </a:rPr>
              <a:t>	Как </a:t>
            </a:r>
            <a:r>
              <a:rPr lang="ru-RU" sz="1050" i="1" dirty="0">
                <a:solidFill>
                  <a:srgbClr val="00B0F0"/>
                </a:solidFill>
              </a:rPr>
              <a:t>приятно встретить Вас, </a:t>
            </a:r>
            <a:r>
              <a:rPr lang="en-US" sz="1050" i="1" dirty="0">
                <a:solidFill>
                  <a:srgbClr val="00B0F0"/>
                </a:solidFill>
              </a:rPr>
              <a:t>____________ </a:t>
            </a:r>
            <a:r>
              <a:rPr lang="ru-RU" sz="1050" i="1" dirty="0">
                <a:solidFill>
                  <a:srgbClr val="00B0F0"/>
                </a:solidFill>
              </a:rPr>
              <a:t>синьора Мария</a:t>
            </a:r>
            <a:r>
              <a:rPr lang="ru-RU" sz="1050" i="1" dirty="0" smtClean="0">
                <a:solidFill>
                  <a:srgbClr val="00B0F0"/>
                </a:solidFill>
              </a:rPr>
              <a:t>!</a:t>
            </a:r>
            <a:endParaRPr lang="en-US" sz="1050" i="1" dirty="0" smtClean="0">
              <a:solidFill>
                <a:srgbClr val="00B0F0"/>
              </a:solidFill>
            </a:endParaRPr>
          </a:p>
          <a:p>
            <a:endParaRPr lang="it-IT" sz="1050" i="1" dirty="0">
              <a:solidFill>
                <a:srgbClr val="00B0F0"/>
              </a:solidFill>
            </a:endParaRPr>
          </a:p>
          <a:p>
            <a:r>
              <a:rPr lang="it-IT" sz="1050" dirty="0" smtClean="0"/>
              <a:t>5</a:t>
            </a:r>
            <a:r>
              <a:rPr lang="it-IT" sz="1050" dirty="0"/>
              <a:t>. Nell’oroscopo cinese _____ 2010 è _____ anno della tigre. </a:t>
            </a:r>
            <a:r>
              <a:rPr lang="it-IT" sz="1050" dirty="0" smtClean="0"/>
              <a:t>     	</a:t>
            </a:r>
            <a:r>
              <a:rPr lang="ru-RU" sz="1050" dirty="0" smtClean="0"/>
              <a:t>	</a:t>
            </a:r>
            <a:r>
              <a:rPr lang="it-IT" sz="1050" dirty="0" smtClean="0"/>
              <a:t>6</a:t>
            </a:r>
            <a:r>
              <a:rPr lang="it-IT" sz="1050" dirty="0"/>
              <a:t>. _____ medico di mia madre mi ha consigliato di fare _____ cura.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В китайском гороскопе 2010 год – это год тигра.</a:t>
            </a:r>
            <a:r>
              <a:rPr lang="en-US" sz="1050" i="1" dirty="0">
                <a:solidFill>
                  <a:srgbClr val="00B0F0"/>
                </a:solidFill>
              </a:rPr>
              <a:t>               	</a:t>
            </a:r>
            <a:r>
              <a:rPr lang="ru-RU" sz="1050" i="1" dirty="0" smtClean="0">
                <a:solidFill>
                  <a:srgbClr val="00B0F0"/>
                </a:solidFill>
              </a:rPr>
              <a:t>	Врач </a:t>
            </a:r>
            <a:r>
              <a:rPr lang="ru-RU" sz="1050" i="1" dirty="0">
                <a:solidFill>
                  <a:srgbClr val="00B0F0"/>
                </a:solidFill>
              </a:rPr>
              <a:t>моей матери посоветовал мне провести лечение. </a:t>
            </a:r>
            <a:endParaRPr lang="it-IT" sz="1050" i="1" dirty="0">
              <a:solidFill>
                <a:srgbClr val="00B0F0"/>
              </a:solidFill>
            </a:endParaRPr>
          </a:p>
          <a:p>
            <a:endParaRPr lang="it-IT" sz="1050" dirty="0" smtClean="0"/>
          </a:p>
          <a:p>
            <a:r>
              <a:rPr lang="it-IT" sz="1050" dirty="0" smtClean="0"/>
              <a:t>7</a:t>
            </a:r>
            <a:r>
              <a:rPr lang="it-IT" sz="1050" dirty="0"/>
              <a:t>. _____ architetto Bianchi si è laureato nel 1997. </a:t>
            </a:r>
            <a:r>
              <a:rPr lang="it-IT" sz="1050" dirty="0" smtClean="0"/>
              <a:t>   		 8</a:t>
            </a:r>
            <a:r>
              <a:rPr lang="it-IT" sz="1050" dirty="0"/>
              <a:t>. Sono _____ tre di notte e Marco non è ancora tornato a casa.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Архитектор </a:t>
            </a:r>
            <a:r>
              <a:rPr lang="ru-RU" sz="1050" i="1" dirty="0" err="1">
                <a:solidFill>
                  <a:srgbClr val="00B0F0"/>
                </a:solidFill>
              </a:rPr>
              <a:t>Бьянки</a:t>
            </a:r>
            <a:r>
              <a:rPr lang="ru-RU" sz="1050" i="1" dirty="0">
                <a:solidFill>
                  <a:srgbClr val="00B0F0"/>
                </a:solidFill>
              </a:rPr>
              <a:t> получил диплом в 1997.</a:t>
            </a:r>
            <a:r>
              <a:rPr lang="en-US" sz="1050" i="1" dirty="0">
                <a:solidFill>
                  <a:srgbClr val="00B0F0"/>
                </a:solidFill>
              </a:rPr>
              <a:t>             		 </a:t>
            </a:r>
            <a:r>
              <a:rPr lang="ru-RU" sz="1050" i="1" dirty="0">
                <a:solidFill>
                  <a:srgbClr val="00B0F0"/>
                </a:solidFill>
              </a:rPr>
              <a:t>Уже 3 часа ночи, а Марко все еще не вернулся домой.</a:t>
            </a:r>
          </a:p>
          <a:p>
            <a:endParaRPr lang="it-IT" sz="1050" i="1" dirty="0">
              <a:solidFill>
                <a:srgbClr val="00B0F0"/>
              </a:solidFill>
            </a:endParaRPr>
          </a:p>
          <a:p>
            <a:r>
              <a:rPr lang="it-IT" sz="1050" dirty="0" smtClean="0"/>
              <a:t>9</a:t>
            </a:r>
            <a:r>
              <a:rPr lang="it-IT" sz="1050" dirty="0"/>
              <a:t>. Tutti _____ giornali hanno parlato della morte del famoso attore americano.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Все газеты говорили о смерти известного американского </a:t>
            </a:r>
            <a:r>
              <a:rPr lang="ru-RU" sz="1050" i="1" dirty="0" smtClean="0">
                <a:solidFill>
                  <a:srgbClr val="00B0F0"/>
                </a:solidFill>
              </a:rPr>
              <a:t>писателя.</a:t>
            </a:r>
            <a:r>
              <a:rPr lang="en-US" sz="1050" i="1" dirty="0" smtClean="0">
                <a:solidFill>
                  <a:srgbClr val="00B0F0"/>
                </a:solidFill>
              </a:rPr>
              <a:t>                   </a:t>
            </a:r>
            <a:r>
              <a:rPr lang="it-IT" sz="1050" dirty="0" smtClean="0"/>
              <a:t>10</a:t>
            </a:r>
            <a:r>
              <a:rPr lang="it-IT" sz="1050" dirty="0"/>
              <a:t>. Nel </a:t>
            </a:r>
            <a:r>
              <a:rPr lang="it-IT" sz="1050" dirty="0" smtClean="0"/>
              <a:t>novembre 2009_____ </a:t>
            </a:r>
            <a:r>
              <a:rPr lang="it-IT" sz="1050" dirty="0"/>
              <a:t>numero degli </a:t>
            </a:r>
            <a:r>
              <a:rPr lang="en-US" sz="1050" dirty="0" smtClean="0"/>
              <a:t>di FB </a:t>
            </a:r>
            <a:r>
              <a:rPr lang="it-IT" sz="1050" dirty="0" smtClean="0"/>
              <a:t>e’ di 350 milioni. </a:t>
            </a:r>
            <a:endParaRPr lang="it-IT" sz="1050" dirty="0" smtClean="0"/>
          </a:p>
          <a:p>
            <a:r>
              <a:rPr lang="en-US" sz="1050" i="1" dirty="0" smtClean="0">
                <a:solidFill>
                  <a:srgbClr val="00B0F0"/>
                </a:solidFill>
              </a:rPr>
              <a:t>					</a:t>
            </a:r>
            <a:r>
              <a:rPr lang="ru-RU" sz="1050" i="1" dirty="0" smtClean="0">
                <a:solidFill>
                  <a:srgbClr val="00B0F0"/>
                </a:solidFill>
              </a:rPr>
              <a:t>В </a:t>
            </a:r>
            <a:r>
              <a:rPr lang="ru-RU" sz="1050" i="1" dirty="0">
                <a:solidFill>
                  <a:srgbClr val="00B0F0"/>
                </a:solidFill>
              </a:rPr>
              <a:t>ноябре 2009 число активных пользователей </a:t>
            </a:r>
            <a:r>
              <a:rPr lang="ru-RU" sz="1050" i="1" dirty="0" err="1">
                <a:solidFill>
                  <a:srgbClr val="00B0F0"/>
                </a:solidFill>
              </a:rPr>
              <a:t>Facebook</a:t>
            </a:r>
            <a:r>
              <a:rPr lang="ru-RU" sz="1050" i="1" dirty="0">
                <a:solidFill>
                  <a:srgbClr val="00B0F0"/>
                </a:solidFill>
              </a:rPr>
              <a:t> достигло </a:t>
            </a:r>
            <a:r>
              <a:rPr lang="ru-RU" sz="1050" i="1" dirty="0" smtClean="0">
                <a:solidFill>
                  <a:srgbClr val="00B0F0"/>
                </a:solidFill>
              </a:rPr>
              <a:t>350.</a:t>
            </a:r>
            <a:endParaRPr lang="ru-RU" sz="1050" i="1" dirty="0">
              <a:solidFill>
                <a:srgbClr val="00B0F0"/>
              </a:solidFill>
            </a:endParaRPr>
          </a:p>
          <a:p>
            <a:endParaRPr lang="it-IT" sz="1050" dirty="0" smtClean="0"/>
          </a:p>
          <a:p>
            <a:r>
              <a:rPr lang="it-IT" sz="1050" dirty="0" smtClean="0"/>
              <a:t>11</a:t>
            </a:r>
            <a:r>
              <a:rPr lang="it-IT" sz="1050" dirty="0"/>
              <a:t>. Secondo _____ ricerca del Censis _____ 75,4% dei giovani nel 2009 ha letto almeno _____ libro non scolastico.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В соответствии с исследованием </a:t>
            </a:r>
            <a:r>
              <a:rPr lang="ru-RU" sz="1050" i="1" dirty="0" err="1">
                <a:solidFill>
                  <a:srgbClr val="00B0F0"/>
                </a:solidFill>
              </a:rPr>
              <a:t>Censis</a:t>
            </a:r>
            <a:r>
              <a:rPr lang="ru-RU" sz="1050" i="1" dirty="0">
                <a:solidFill>
                  <a:srgbClr val="00B0F0"/>
                </a:solidFill>
              </a:rPr>
              <a:t>, 75,4% молодежи в 2009 году прочитало по крайней мере одну книгу, не являющуюся учебником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it-IT" sz="1050" dirty="0" smtClean="0"/>
          </a:p>
          <a:p>
            <a:r>
              <a:rPr lang="it-IT" sz="1050" dirty="0" smtClean="0"/>
              <a:t>12</a:t>
            </a:r>
            <a:r>
              <a:rPr lang="it-IT" sz="1050" dirty="0"/>
              <a:t>. Mi è piaciuto moltissimo </a:t>
            </a:r>
            <a:r>
              <a:rPr lang="it-IT" sz="1050" dirty="0" smtClean="0"/>
              <a:t>___ </a:t>
            </a:r>
            <a:r>
              <a:rPr lang="it-IT" sz="1050" dirty="0"/>
              <a:t>libro che mi hai prestato. </a:t>
            </a:r>
            <a:r>
              <a:rPr lang="it-IT" sz="1050" dirty="0" smtClean="0"/>
              <a:t>      </a:t>
            </a:r>
            <a:r>
              <a:rPr lang="ru-RU" sz="1050" dirty="0" smtClean="0"/>
              <a:t>		</a:t>
            </a:r>
            <a:r>
              <a:rPr lang="it-IT" sz="1050" dirty="0" smtClean="0"/>
              <a:t>13</a:t>
            </a:r>
            <a:r>
              <a:rPr lang="it-IT" sz="1050" dirty="0"/>
              <a:t>. </a:t>
            </a:r>
            <a:r>
              <a:rPr lang="it-IT" sz="1050" dirty="0" smtClean="0"/>
              <a:t>__ </a:t>
            </a:r>
            <a:r>
              <a:rPr lang="it-IT" sz="1050" dirty="0"/>
              <a:t>mese che preferisco è </a:t>
            </a:r>
            <a:r>
              <a:rPr lang="it-IT" sz="1050" dirty="0" smtClean="0"/>
              <a:t>__ </a:t>
            </a:r>
            <a:r>
              <a:rPr lang="it-IT" sz="1050" dirty="0"/>
              <a:t>marzo perché inizia _____ primavera.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Мне очень понравилась книга, которую ты мне одолжил.</a:t>
            </a:r>
            <a:r>
              <a:rPr lang="en-US" sz="1050" i="1" dirty="0">
                <a:solidFill>
                  <a:srgbClr val="00B0F0"/>
                </a:solidFill>
              </a:rPr>
              <a:t>    </a:t>
            </a:r>
            <a:r>
              <a:rPr lang="en-US" sz="1050" i="1" dirty="0" smtClean="0">
                <a:solidFill>
                  <a:srgbClr val="00B0F0"/>
                </a:solidFill>
              </a:rPr>
              <a:t>     </a:t>
            </a:r>
            <a:r>
              <a:rPr lang="ru-RU" sz="1050" i="1" dirty="0" smtClean="0">
                <a:solidFill>
                  <a:srgbClr val="00B0F0"/>
                </a:solidFill>
              </a:rPr>
              <a:t>Месяц</a:t>
            </a:r>
            <a:r>
              <a:rPr lang="ru-RU" sz="1050" i="1" dirty="0">
                <a:solidFill>
                  <a:srgbClr val="00B0F0"/>
                </a:solidFill>
              </a:rPr>
              <a:t>, который я предпочитаю, - это март, потому что начинается весна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it-IT" sz="1050" dirty="0" smtClean="0"/>
          </a:p>
          <a:p>
            <a:r>
              <a:rPr lang="it-IT" sz="1050" dirty="0" smtClean="0"/>
              <a:t>14</a:t>
            </a:r>
            <a:r>
              <a:rPr lang="it-IT" sz="1050" dirty="0"/>
              <a:t>. Michele studia volentieri tutte </a:t>
            </a:r>
            <a:r>
              <a:rPr lang="it-IT" sz="1050" dirty="0" smtClean="0"/>
              <a:t>___ </a:t>
            </a:r>
            <a:r>
              <a:rPr lang="it-IT" sz="1050" dirty="0" smtClean="0"/>
              <a:t>lingue, </a:t>
            </a:r>
            <a:r>
              <a:rPr lang="it-IT" sz="1050" dirty="0"/>
              <a:t>in particolare </a:t>
            </a:r>
            <a:r>
              <a:rPr lang="it-IT" sz="1050" dirty="0" smtClean="0"/>
              <a:t>__ </a:t>
            </a:r>
            <a:r>
              <a:rPr lang="it-IT" sz="1050" dirty="0"/>
              <a:t>cinese. </a:t>
            </a:r>
            <a:r>
              <a:rPr lang="it-IT" sz="1050" dirty="0" smtClean="0"/>
              <a:t>   </a:t>
            </a:r>
            <a:r>
              <a:rPr lang="ru-RU" sz="1050" dirty="0" smtClean="0"/>
              <a:t>	</a:t>
            </a:r>
            <a:r>
              <a:rPr lang="it-IT" sz="1050" dirty="0" smtClean="0"/>
              <a:t>15</a:t>
            </a:r>
            <a:r>
              <a:rPr lang="it-IT" sz="1050" dirty="0"/>
              <a:t>. _____ giorno di riposo del bar Rosy è _____ lunedì. </a:t>
            </a:r>
            <a:endParaRPr lang="it-IT" sz="1050" dirty="0" smtClean="0"/>
          </a:p>
          <a:p>
            <a:r>
              <a:rPr lang="ru-RU" sz="1050" i="1" dirty="0" err="1">
                <a:solidFill>
                  <a:srgbClr val="00B0F0"/>
                </a:solidFill>
              </a:rPr>
              <a:t>Микеле</a:t>
            </a:r>
            <a:r>
              <a:rPr lang="ru-RU" sz="1050" i="1" dirty="0">
                <a:solidFill>
                  <a:srgbClr val="00B0F0"/>
                </a:solidFill>
              </a:rPr>
              <a:t> охотно учит все иностранные языки, в особенности китайский</a:t>
            </a:r>
            <a:r>
              <a:rPr lang="ru-RU" sz="1050" i="1" dirty="0" smtClean="0">
                <a:solidFill>
                  <a:srgbClr val="00B0F0"/>
                </a:solidFill>
              </a:rPr>
              <a:t>.</a:t>
            </a:r>
            <a:r>
              <a:rPr lang="en-US" sz="1050" i="1" dirty="0" smtClean="0">
                <a:solidFill>
                  <a:srgbClr val="00B0F0"/>
                </a:solidFill>
              </a:rPr>
              <a:t>	          </a:t>
            </a:r>
            <a:r>
              <a:rPr lang="ru-RU" sz="1050" i="1" dirty="0" smtClean="0">
                <a:solidFill>
                  <a:srgbClr val="00B0F0"/>
                </a:solidFill>
              </a:rPr>
              <a:t>Выходной </a:t>
            </a:r>
            <a:r>
              <a:rPr lang="ru-RU" sz="1050" i="1" dirty="0">
                <a:solidFill>
                  <a:srgbClr val="00B0F0"/>
                </a:solidFill>
              </a:rPr>
              <a:t>день в баре Рози – это понедельник.</a:t>
            </a:r>
            <a:endParaRPr lang="it-IT" sz="1050" i="1" dirty="0">
              <a:solidFill>
                <a:srgbClr val="00B0F0"/>
              </a:solidFill>
            </a:endParaRPr>
          </a:p>
          <a:p>
            <a:endParaRPr lang="it-IT" sz="1050" dirty="0" smtClean="0"/>
          </a:p>
          <a:p>
            <a:r>
              <a:rPr lang="it-IT" sz="1050" dirty="0" smtClean="0"/>
              <a:t>16</a:t>
            </a:r>
            <a:r>
              <a:rPr lang="it-IT" sz="1050" dirty="0"/>
              <a:t>. _____ ministro Francesco Profumo si è recato in visita ai campi di concentramento di Auschwitz e Birkenau.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Министр Франческо </a:t>
            </a:r>
            <a:r>
              <a:rPr lang="ru-RU" sz="1050" i="1" dirty="0" err="1">
                <a:solidFill>
                  <a:srgbClr val="00B0F0"/>
                </a:solidFill>
              </a:rPr>
              <a:t>Профумо</a:t>
            </a:r>
            <a:r>
              <a:rPr lang="ru-RU" sz="1050" i="1" dirty="0">
                <a:solidFill>
                  <a:srgbClr val="00B0F0"/>
                </a:solidFill>
              </a:rPr>
              <a:t> отправился с визитом в концлагеря Освенцим и </a:t>
            </a:r>
            <a:r>
              <a:rPr lang="ru-RU" sz="1050" i="1" dirty="0" err="1">
                <a:solidFill>
                  <a:srgbClr val="00B0F0"/>
                </a:solidFill>
              </a:rPr>
              <a:t>Биркенау</a:t>
            </a:r>
            <a:r>
              <a:rPr lang="ru-RU" sz="1050" i="1" dirty="0">
                <a:solidFill>
                  <a:srgbClr val="00B0F0"/>
                </a:solidFill>
              </a:rPr>
              <a:t>.</a:t>
            </a:r>
          </a:p>
          <a:p>
            <a:endParaRPr lang="it-IT" sz="1050" dirty="0" smtClean="0"/>
          </a:p>
          <a:p>
            <a:r>
              <a:rPr lang="it-IT" sz="1050" dirty="0" smtClean="0"/>
              <a:t>17</a:t>
            </a:r>
            <a:r>
              <a:rPr lang="it-IT" sz="1050" dirty="0"/>
              <a:t>. Ho visto un bel film _____ giovedì sera. </a:t>
            </a:r>
            <a:r>
              <a:rPr lang="it-IT" sz="1050" dirty="0" smtClean="0"/>
              <a:t>			18</a:t>
            </a:r>
            <a:r>
              <a:rPr lang="it-IT" sz="1050" dirty="0"/>
              <a:t>. _____ professor Moroni insegna da vent’anni in questa scuola. </a:t>
            </a:r>
            <a:endParaRPr lang="it-IT" sz="1050" dirty="0" smtClean="0"/>
          </a:p>
          <a:p>
            <a:r>
              <a:rPr lang="ru-RU" sz="1050" i="1" dirty="0">
                <a:solidFill>
                  <a:srgbClr val="00B0F0"/>
                </a:solidFill>
              </a:rPr>
              <a:t>Я посмотрел хороший фильм в четверг вечером</a:t>
            </a:r>
            <a:r>
              <a:rPr lang="ru-RU" sz="1050" i="1" dirty="0" smtClean="0">
                <a:solidFill>
                  <a:srgbClr val="00B0F0"/>
                </a:solidFill>
              </a:rPr>
              <a:t>.</a:t>
            </a:r>
            <a:r>
              <a:rPr lang="en-US" sz="1050" i="1" dirty="0" smtClean="0">
                <a:solidFill>
                  <a:srgbClr val="00B0F0"/>
                </a:solidFill>
              </a:rPr>
              <a:t>                	</a:t>
            </a:r>
            <a:r>
              <a:rPr lang="ru-RU" sz="1050" i="1" dirty="0" smtClean="0">
                <a:solidFill>
                  <a:srgbClr val="00B0F0"/>
                </a:solidFill>
              </a:rPr>
              <a:t>Профессор </a:t>
            </a:r>
            <a:r>
              <a:rPr lang="ru-RU" sz="1050" i="1" dirty="0">
                <a:solidFill>
                  <a:srgbClr val="00B0F0"/>
                </a:solidFill>
              </a:rPr>
              <a:t>Морони преподает 20 лет в этой школе</a:t>
            </a:r>
            <a:r>
              <a:rPr lang="ru-RU" sz="1050" i="1" dirty="0" smtClean="0">
                <a:solidFill>
                  <a:srgbClr val="00B0F0"/>
                </a:solidFill>
              </a:rPr>
              <a:t>.</a:t>
            </a:r>
            <a:endParaRPr lang="it-IT" sz="1050" dirty="0">
              <a:solidFill>
                <a:srgbClr val="00B0F0"/>
              </a:solidFill>
            </a:endParaRPr>
          </a:p>
          <a:p>
            <a:endParaRPr lang="it-IT" sz="1050" dirty="0" smtClean="0"/>
          </a:p>
          <a:p>
            <a:r>
              <a:rPr lang="it-IT" sz="1050" dirty="0" smtClean="0"/>
              <a:t>19</a:t>
            </a:r>
            <a:r>
              <a:rPr lang="it-IT" sz="1050" dirty="0"/>
              <a:t>. Per favore, _____ professore, può ripeterci la regola? </a:t>
            </a:r>
            <a:r>
              <a:rPr lang="it-IT" sz="1050" dirty="0" smtClean="0"/>
              <a:t>	                           </a:t>
            </a:r>
            <a:r>
              <a:rPr lang="ru-RU" sz="1050" dirty="0" smtClean="0"/>
              <a:t>	</a:t>
            </a:r>
            <a:r>
              <a:rPr lang="it-IT" sz="1050" dirty="0" smtClean="0"/>
              <a:t>20</a:t>
            </a:r>
            <a:r>
              <a:rPr lang="it-IT" sz="1050" dirty="0"/>
              <a:t>. </a:t>
            </a:r>
            <a:r>
              <a:rPr lang="it-IT" sz="1050" dirty="0" smtClean="0"/>
              <a:t>____ </a:t>
            </a:r>
            <a:r>
              <a:rPr lang="it-IT" sz="1050" dirty="0"/>
              <a:t>signore e </a:t>
            </a:r>
            <a:r>
              <a:rPr lang="it-IT" sz="1050" dirty="0" smtClean="0"/>
              <a:t>__ </a:t>
            </a:r>
            <a:r>
              <a:rPr lang="it-IT" sz="1050" dirty="0"/>
              <a:t>signora Rossi sono partiti ieri per </a:t>
            </a:r>
            <a:r>
              <a:rPr lang="it-IT" sz="1050" dirty="0" smtClean="0"/>
              <a:t>___crociera.</a:t>
            </a:r>
          </a:p>
          <a:p>
            <a:r>
              <a:rPr lang="ru-RU" sz="1050" i="1" dirty="0">
                <a:solidFill>
                  <a:srgbClr val="00B0F0"/>
                </a:solidFill>
              </a:rPr>
              <a:t>Пожалуйста, профессор, не могли бы Вы повторить нам правило?</a:t>
            </a:r>
            <a:r>
              <a:rPr lang="en-US" sz="1050" i="1" dirty="0">
                <a:solidFill>
                  <a:srgbClr val="00B0F0"/>
                </a:solidFill>
              </a:rPr>
              <a:t>        </a:t>
            </a:r>
            <a:r>
              <a:rPr lang="en-US" sz="1050" i="1" dirty="0" smtClean="0">
                <a:solidFill>
                  <a:srgbClr val="00B0F0"/>
                </a:solidFill>
              </a:rPr>
              <a:t> </a:t>
            </a:r>
            <a:r>
              <a:rPr lang="ru-RU" sz="1050" i="1" dirty="0" smtClean="0">
                <a:solidFill>
                  <a:srgbClr val="00B0F0"/>
                </a:solidFill>
              </a:rPr>
              <a:t>Синьор </a:t>
            </a:r>
            <a:r>
              <a:rPr lang="ru-RU" sz="1050" i="1" dirty="0">
                <a:solidFill>
                  <a:srgbClr val="00B0F0"/>
                </a:solidFill>
              </a:rPr>
              <a:t>и синьора Росси отправились вчера в круиз. 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574489"/>
            <a:ext cx="9649072" cy="599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determinativo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1" y="1036766"/>
            <a:ext cx="9147077" cy="52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200800" cy="54726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determinativo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usa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            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Определенная артикль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используется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per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indicare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oggetti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persone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specifici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[Чтобы указать конкретные объекты или людей:]</a:t>
            </a:r>
          </a:p>
          <a:p>
            <a:pPr algn="l"/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Questa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 </a:t>
            </a:r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macchina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che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ho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comprato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endParaRPr lang="ru-RU" sz="1800" dirty="0">
              <a:solidFill>
                <a:srgbClr val="0070C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Это тот автомобиль, который я купил</a:t>
            </a:r>
            <a:endParaRPr lang="ru-RU" sz="1600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</a:p>
          <a:p>
            <a:pPr algn="l"/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2. </a:t>
            </a: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con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gli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aggettivi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e 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pronomi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possessivi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притяжательными прилагательными и местоимениями:]</a:t>
            </a:r>
          </a:p>
          <a:p>
            <a:pPr algn="l"/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ru-RU" sz="1800" b="1" i="1" dirty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lavoro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piace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endParaRPr lang="ru-RU" sz="1800" dirty="0">
              <a:solidFill>
                <a:srgbClr val="0070C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Мне нравится моя работа.</a:t>
            </a:r>
            <a:endParaRPr lang="ru-RU" sz="1600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en-US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3. </a:t>
            </a: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con 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astratti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o di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significato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generale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,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compresi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colori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абстрактными или </a:t>
            </a: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основными значениями,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включая цвета:]</a:t>
            </a:r>
          </a:p>
          <a:p>
            <a:pPr algn="l"/>
            <a:r>
              <a:rPr lang="ru-RU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rispetto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</a:t>
            </a:r>
            <a:r>
              <a:rPr lang="ru-RU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‘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amore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 </a:t>
            </a:r>
            <a:r>
              <a:rPr lang="en-US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piace</a:t>
            </a:r>
            <a:r>
              <a:rPr lang="ru-RU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ru-RU" sz="1800" b="1" i="1" dirty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bianco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Любовь не имеет возраста. </a:t>
            </a:r>
            <a:r>
              <a:rPr lang="en-US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люблю белый</a:t>
            </a:r>
            <a:r>
              <a:rPr lang="en-US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endParaRPr lang="ru-RU" sz="1600" i="1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548680"/>
            <a:ext cx="8640960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4.  con le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parti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del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corpo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vestiti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частями тела и одеждой:]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lavo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capelli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tutti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i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giorni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Mettiti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giacca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!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мою волосы каждый день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r>
              <a:rPr lang="en-US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 	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Надень куртку!</a:t>
            </a:r>
          </a:p>
          <a:p>
            <a:pPr algn="l"/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5. con le date, se non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sono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precedute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dal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giorno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settimana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prima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percentuali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датами (только число и год, но НЕ с днями недели)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 с процентами:]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Oggi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 </a:t>
            </a: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26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Novembre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Oggi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 </a:t>
            </a:r>
            <a:r>
              <a:rPr lang="en-US" sz="1600" b="1" i="1" strike="sngStrike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strike="sngStrike" dirty="0" err="1" smtClean="0">
                <a:solidFill>
                  <a:srgbClr val="FF000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strike="sngStrike" dirty="0" smtClean="0">
                <a:solidFill>
                  <a:srgbClr val="FF000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strike="sngStrike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giovedì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26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Novembre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  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 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1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5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%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degli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italiani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e’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disoccupato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Сегодня , 26 ноября. </a:t>
            </a:r>
            <a:r>
              <a:rPr lang="ru-RU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Сегодня четверг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, 26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ноября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    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15% итальянцев-безработные </a:t>
            </a:r>
          </a:p>
          <a:p>
            <a:pPr algn="l"/>
            <a:r>
              <a:rPr lang="en-US" sz="16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6.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valore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temporale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временем и выражениями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утром, вечером…]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Sono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(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ore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)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sedici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quindici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	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mattina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vado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a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scuola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sera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guardo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la T V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Сейчас, 16:15		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Утром я иду в школу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а вечером смотрю ТВ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7. con 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giorni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settimana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per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indicare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azioni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ripetute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abituali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днями недели, чтобы указать привычное действие:]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martedì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 </a:t>
            </a: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giovedì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vado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in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palestra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По вторникам и четвергам я иду в спортзал.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endParaRPr lang="ru-RU" sz="18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404664"/>
            <a:ext cx="8424936" cy="619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8.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nelle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descrizioni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fisiche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verbo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avere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описанием внешности через глагол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AVERE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Marco ha </a:t>
            </a: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capelli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neri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 Марко черные волосы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9.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titoli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rango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professoni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seguiti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da un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nome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титулами людей и  названиями профессий 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regina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Maria Antonietta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morì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nel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1793.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Dottor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Rossi è un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ottimo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chirurgo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Королева М. </a:t>
            </a:r>
            <a:r>
              <a:rPr lang="ru-RU" sz="14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Антуанетта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умерла в 1793 году. 		</a:t>
            </a:r>
            <a:r>
              <a:rPr lang="en-US" sz="14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Доктор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4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Росси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- </a:t>
            </a:r>
            <a:r>
              <a:rPr lang="en-US" sz="14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отличный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4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хирург</a:t>
            </a:r>
            <a:r>
              <a:rPr lang="en-US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dirty="0" smtClean="0">
                <a:solidFill>
                  <a:srgbClr val="00B0F0"/>
                </a:solidFill>
              </a:rPr>
              <a:t/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10. con la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maggior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parte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geografici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(ma NON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città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), </a:t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tranne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quando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-</a:t>
            </a:r>
            <a:r>
              <a:rPr lang="en-US" sz="1200" b="1" i="1" dirty="0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in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- o -</a:t>
            </a:r>
            <a:r>
              <a:rPr lang="en-US" sz="1200" b="1" i="1" dirty="0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- 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precedono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geografici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femminili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2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singolari</a:t>
            </a:r>
            <a:r>
              <a:rPr lang="en-US" sz="12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географическими названиями, КРОМЕ  городов и мал. островов]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L‘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Italia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è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una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penisola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 	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          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Vado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a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vivere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in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Italia.	               Io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sono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Mosc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а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Италия - полуостров. 	        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                 Я буду жить в Италии.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                Я из Москвы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11.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lingue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può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NON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essere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usato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dopo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verbi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parlare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insegnare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studiare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dopo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-in- o -di–.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названиями языков]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Capisco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spagnolo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 ma non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l‘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italiano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Alex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parla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(l’)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italiano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abbastanza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bene.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понимаю испанский, но не итальянский. 	Алекс хорошо говорит по-итальянски.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7747"/>
          <a:stretch/>
        </p:blipFill>
        <p:spPr bwMode="auto">
          <a:xfrm>
            <a:off x="76611" y="1484784"/>
            <a:ext cx="8990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96128" y="579308"/>
            <a:ext cx="443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indeterminativo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908720"/>
            <a:ext cx="8856984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indeterminativo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usa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Неопределенный артикль используется: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1.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persone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animali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cose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non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ancora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noti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a chi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ascolta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legge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еще незнакомыми людьми, вещами ]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persona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bussò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alla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porta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; 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(</a:t>
            </a: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какой-то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)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человек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постучал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в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дверь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2. </a:t>
            </a:r>
            <a:r>
              <a:rPr lang="it-IT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persone, animali o cose appartenenti a un insieme indeterminato e che nomimiamo per la prima volta in un discorso: </a:t>
            </a:r>
            <a:br>
              <a:rPr lang="it-IT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[когда в речи  мы говорим в первый раз о чем-то или о ком-то]</a:t>
            </a:r>
            <a: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vorrei </a:t>
            </a:r>
            <a:r>
              <a:rPr lang="it-IT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gelato; 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			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prend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ete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it-IT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foglio di carta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хотел бы мороженое;  </a:t>
            </a:r>
            <a: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возьмите лист бумаги.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259" y="1124744"/>
            <a:ext cx="5723468" cy="1512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1300" b="1" dirty="0">
                <a:latin typeface="Candara" pitchFamily="34" charset="0"/>
              </a:rPr>
              <a:t>1 Per </a:t>
            </a:r>
            <a:r>
              <a:rPr lang="en-US" sz="1300" b="1" dirty="0" err="1">
                <a:latin typeface="Candara" pitchFamily="34" charset="0"/>
              </a:rPr>
              <a:t>indicare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una</a:t>
            </a:r>
            <a:r>
              <a:rPr lang="en-US" sz="1300" b="1" dirty="0">
                <a:latin typeface="Candara" pitchFamily="34" charset="0"/>
              </a:rPr>
              <a:t> parte del </a:t>
            </a:r>
            <a:r>
              <a:rPr lang="en-US" sz="1300" b="1" dirty="0" err="1">
                <a:latin typeface="Candara" pitchFamily="34" charset="0"/>
              </a:rPr>
              <a:t>tutto</a:t>
            </a:r>
            <a:r>
              <a:rPr lang="en-US" sz="1300" b="1" dirty="0">
                <a:latin typeface="Candara" pitchFamily="34" charset="0"/>
              </a:rPr>
              <a:t>, (in </a:t>
            </a:r>
            <a:r>
              <a:rPr lang="en-US" sz="1300" b="1" dirty="0" err="1">
                <a:latin typeface="Candara" pitchFamily="34" charset="0"/>
              </a:rPr>
              <a:t>russo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не</a:t>
            </a:r>
            <a:r>
              <a:rPr lang="ru-RU" sz="1300" b="1" dirty="0" smtClean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мног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 err="1" smtClean="0">
                <a:latin typeface="Candara" pitchFamily="34" charset="0"/>
              </a:rPr>
              <a:t>нескол</a:t>
            </a:r>
            <a:r>
              <a:rPr lang="ru-RU" sz="1300" b="1" dirty="0" smtClean="0">
                <a:latin typeface="Candara" pitchFamily="34" charset="0"/>
              </a:rPr>
              <a:t>ь</a:t>
            </a:r>
            <a:r>
              <a:rPr lang="en-US" sz="1300" b="1" dirty="0" smtClean="0">
                <a:latin typeface="Candara" pitchFamily="34" charset="0"/>
              </a:rPr>
              <a:t>к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 err="1" smtClean="0">
                <a:latin typeface="Candara" pitchFamily="34" charset="0"/>
              </a:rPr>
              <a:t>нек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err="1" smtClean="0">
                <a:latin typeface="Candara" pitchFamily="34" charset="0"/>
              </a:rPr>
              <a:t>тор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е</a:t>
            </a:r>
            <a:r>
              <a:rPr lang="en-US" sz="1300" b="1" dirty="0">
                <a:latin typeface="Candara" pitchFamily="34" charset="0"/>
              </a:rPr>
              <a:t>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Чтобы указать, неопределенное количество (на русском </a:t>
            </a:r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немного, несколько, </a:t>
            </a: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...)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Per </a:t>
            </a:r>
            <a:r>
              <a:rPr lang="en-US" sz="1300" b="1" dirty="0" err="1">
                <a:latin typeface="Candara" pitchFamily="34" charset="0"/>
              </a:rPr>
              <a:t>esempio</a:t>
            </a:r>
            <a:r>
              <a:rPr lang="en-US" sz="1300" b="1" dirty="0">
                <a:latin typeface="Candara" pitchFamily="34" charset="0"/>
              </a:rPr>
              <a:t>: </a:t>
            </a:r>
            <a:r>
              <a:rPr lang="en-US" sz="1300" b="1" dirty="0" smtClean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Vado</a:t>
            </a:r>
            <a:r>
              <a:rPr lang="en-US" sz="1300" b="1" dirty="0" smtClean="0">
                <a:latin typeface="Candara" pitchFamily="34" charset="0"/>
              </a:rPr>
              <a:t> </a:t>
            </a:r>
            <a:r>
              <a:rPr lang="en-US" sz="1300" b="1" dirty="0">
                <a:latin typeface="Candara" pitchFamily="34" charset="0"/>
              </a:rPr>
              <a:t>a </a:t>
            </a:r>
            <a:r>
              <a:rPr lang="en-US" sz="1300" b="1" dirty="0" err="1">
                <a:latin typeface="Candara" pitchFamily="34" charset="0"/>
              </a:rPr>
              <a:t>comprare</a:t>
            </a:r>
            <a:r>
              <a:rPr lang="en-US" sz="1300" b="1" dirty="0">
                <a:latin typeface="Candara" pitchFamily="34" charset="0"/>
              </a:rPr>
              <a:t> DEL pane (</a:t>
            </a:r>
            <a:r>
              <a:rPr lang="en-US" sz="1300" b="1" dirty="0" err="1">
                <a:latin typeface="Candara" pitchFamily="34" charset="0"/>
              </a:rPr>
              <a:t>ancora</a:t>
            </a:r>
            <a:r>
              <a:rPr lang="en-US" sz="1300" b="1" dirty="0">
                <a:latin typeface="Candara" pitchFamily="34" charset="0"/>
              </a:rPr>
              <a:t> non so' </a:t>
            </a:r>
            <a:r>
              <a:rPr lang="en-US" sz="1300" b="1" dirty="0" err="1">
                <a:latin typeface="Candara" pitchFamily="34" charset="0"/>
              </a:rPr>
              <a:t>quanto</a:t>
            </a:r>
            <a:r>
              <a:rPr lang="en-US" sz="1300" b="1" dirty="0">
                <a:latin typeface="Candara" pitchFamily="34" charset="0"/>
              </a:rPr>
              <a:t>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 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2 Per </a:t>
            </a:r>
            <a:r>
              <a:rPr lang="en-US" sz="1300" b="1" dirty="0" err="1">
                <a:latin typeface="Candara" pitchFamily="34" charset="0"/>
              </a:rPr>
              <a:t>indicare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quantita</a:t>
            </a:r>
            <a:r>
              <a:rPr lang="en-US" sz="1300" b="1" dirty="0">
                <a:latin typeface="Candara" pitchFamily="34" charset="0"/>
              </a:rPr>
              <a:t>' non </a:t>
            </a:r>
            <a:r>
              <a:rPr lang="en-US" sz="1300" b="1" dirty="0" err="1">
                <a:latin typeface="Candara" pitchFamily="34" charset="0"/>
              </a:rPr>
              <a:t>numerabili</a:t>
            </a:r>
            <a:r>
              <a:rPr lang="en-US" sz="1300" b="1" dirty="0">
                <a:latin typeface="Candara" pitchFamily="34" charset="0"/>
              </a:rPr>
              <a:t>, </a:t>
            </a:r>
            <a:r>
              <a:rPr lang="en-US" sz="1300" b="1" dirty="0" err="1">
                <a:latin typeface="Candara" pitchFamily="34" charset="0"/>
              </a:rPr>
              <a:t>dei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liquidi</a:t>
            </a:r>
            <a:r>
              <a:rPr lang="en-US" sz="1300" b="1" dirty="0">
                <a:latin typeface="Candara" pitchFamily="34" charset="0"/>
              </a:rPr>
              <a:t>, </a:t>
            </a:r>
            <a:r>
              <a:rPr lang="en-US" sz="1300" b="1" dirty="0" err="1">
                <a:latin typeface="Candara" pitchFamily="34" charset="0"/>
              </a:rPr>
              <a:t>delle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polveri</a:t>
            </a:r>
            <a:r>
              <a:rPr lang="en-US" sz="1300" b="1" dirty="0">
                <a:latin typeface="Candara" pitchFamily="34" charset="0"/>
              </a:rPr>
              <a:t>..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 неисчисляемыми существительными (жидкость, порошок, крупа ...)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Per </a:t>
            </a:r>
            <a:r>
              <a:rPr lang="en-US" sz="1300" b="1" dirty="0" err="1">
                <a:latin typeface="Candara" pitchFamily="34" charset="0"/>
              </a:rPr>
              <a:t>esempio</a:t>
            </a:r>
            <a:r>
              <a:rPr lang="en-US" sz="1300" b="1" dirty="0">
                <a:latin typeface="Candara" pitchFamily="34" charset="0"/>
              </a:rPr>
              <a:t>: DELL' olio, </a:t>
            </a:r>
            <a:r>
              <a:rPr lang="en-US" sz="1300" b="1" dirty="0" smtClean="0">
                <a:latin typeface="Candara" pitchFamily="34" charset="0"/>
              </a:rPr>
              <a:t>DELLO </a:t>
            </a:r>
            <a:r>
              <a:rPr lang="en-US" sz="1300" b="1" dirty="0" err="1" smtClean="0">
                <a:latin typeface="Candara" pitchFamily="34" charset="0"/>
              </a:rPr>
              <a:t>zucchero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>
                <a:latin typeface="Candara" pitchFamily="34" charset="0"/>
              </a:rPr>
              <a:t>DELLA farina 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5179" y="476672"/>
            <a:ext cx="2713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partitivo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endParaRPr lang="ru-RU" sz="28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5080" r="3298" b="4765"/>
          <a:stretch/>
        </p:blipFill>
        <p:spPr bwMode="auto">
          <a:xfrm>
            <a:off x="1187624" y="2420888"/>
            <a:ext cx="7128792" cy="36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12" y="638118"/>
            <a:ext cx="1112895" cy="111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223249"/>
            <a:ext cx="7194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 PROSSIMA LEZIONE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129</Words>
  <Application>Microsoft Office PowerPoint</Application>
  <PresentationFormat>Экран (4:3)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Gulim</vt:lpstr>
      <vt:lpstr>Arial</vt:lpstr>
      <vt:lpstr>Brush Script MT</vt:lpstr>
      <vt:lpstr>Calibri</vt:lpstr>
      <vt:lpstr>Candara</vt:lpstr>
      <vt:lpstr>Comic Sans MS</vt:lpstr>
      <vt:lpstr>Consolas</vt:lpstr>
      <vt:lpstr>Segoe Script</vt:lpstr>
      <vt:lpstr>Тема Office</vt:lpstr>
      <vt:lpstr>Презентация PowerPoint</vt:lpstr>
      <vt:lpstr>Презентация PowerPoint</vt:lpstr>
      <vt:lpstr> L’articolo determinativo si usa:                      [Определенная артикль используется:]   1. per indicare oggetti o persone specifici:  [Чтобы указать конкретные объекты или людей:] Questa è la macchina che ho comprato.  Это тот автомобиль, который я купил   2. con gli aggettivi e i pronomi possessivi:  [с притяжательными прилагательными и местоимениями:] Il mio lavoro mi piace. Мне нравится моя работа.   3. con i nomi astratti o di significato generale, compresi i colori: [с абстрактными или основными значениями, включая цвета:]  Io rispetto l‘amore.    Mi piace il bianco. Любовь не имеет возраста.  Я люблю белый.</vt:lpstr>
      <vt:lpstr>Презентация PowerPoint</vt:lpstr>
      <vt:lpstr>Презентация PowerPoint</vt:lpstr>
      <vt:lpstr>Презентация PowerPoint</vt:lpstr>
      <vt:lpstr>Презентация PowerPoint</vt:lpstr>
      <vt:lpstr>1 Per indicare una parte del tutto, (in russo не много, несколько, некоторое) Чтобы указать, неопределенное количество (на русском немного, несколько, ...) Per esempio:  Vado a comprare DEL pane (ancora non so' quanto)   2 Per indicare quantita' non numerabili, dei liquidi, delle polveri.. С неисчисляемыми существительными (жидкость, порошок, крупа ...) Per esempio: DELL' olio, DELLO zucchero, DELLA farina ..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ALFASCHOOL.ORG</cp:lastModifiedBy>
  <cp:revision>117</cp:revision>
  <dcterms:created xsi:type="dcterms:W3CDTF">2018-01-29T18:25:33Z</dcterms:created>
  <dcterms:modified xsi:type="dcterms:W3CDTF">2019-05-03T08:35:15Z</dcterms:modified>
</cp:coreProperties>
</file>