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sldIdLst>
    <p:sldId id="269" r:id="rId2"/>
    <p:sldId id="308" r:id="rId3"/>
    <p:sldId id="331" r:id="rId4"/>
    <p:sldId id="323" r:id="rId5"/>
    <p:sldId id="287" r:id="rId6"/>
    <p:sldId id="332" r:id="rId7"/>
    <p:sldId id="333" r:id="rId8"/>
    <p:sldId id="334" r:id="rId9"/>
    <p:sldId id="335" r:id="rId10"/>
    <p:sldId id="324" r:id="rId11"/>
    <p:sldId id="326" r:id="rId12"/>
    <p:sldId id="336" r:id="rId13"/>
    <p:sldId id="327" r:id="rId14"/>
    <p:sldId id="32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2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31" autoAdjust="0"/>
    <p:restoredTop sz="97143" autoAdjust="0"/>
  </p:normalViewPr>
  <p:slideViewPr>
    <p:cSldViewPr>
      <p:cViewPr varScale="1">
        <p:scale>
          <a:sx n="115" d="100"/>
          <a:sy n="115" d="100"/>
        </p:scale>
        <p:origin x="-20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C2268-89A4-4D24-A024-185137EF9D65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C89EC-3E4B-423F-87D7-B70424175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4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09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79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3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5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403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22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88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78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25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54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65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0CA46-2427-421E-A667-C9FB9DD9AF7A}" type="datetimeFigureOut">
              <a:rPr lang="ru-RU" smtClean="0"/>
              <a:pPr/>
              <a:t>14.04.2018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06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 rot="20049941">
            <a:off x="-2550530" y="-1704306"/>
            <a:ext cx="13678262" cy="6832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5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</a:t>
            </a:r>
            <a:endParaRPr lang="en-US" sz="11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2215">
            <a:off x="6891478" y="638118"/>
            <a:ext cx="1352930" cy="1350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15516" y="908720"/>
            <a:ext cx="8712968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Brush Script MT" pitchFamily="66" charset="0"/>
              <a:buNone/>
            </a:pP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15900" y="2276475"/>
            <a:ext cx="8712200" cy="2952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+79067375098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0066" y="1340768"/>
            <a:ext cx="60937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УРОК № 010</a:t>
            </a:r>
            <a:endParaRPr lang="en-US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IMPERATIVO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9654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0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2420888"/>
            <a:ext cx="8712968" cy="2808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ARRIVEDERCI ALLA</a:t>
            </a:r>
          </a:p>
          <a:p>
            <a:pPr marL="0" indent="0" algn="ctr"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PROSSIMA LEZIONE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75044"/>
            <a:ext cx="936104" cy="93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66124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+7</a:t>
            </a:r>
            <a:r>
              <a:rPr lang="ru-RU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906</a:t>
            </a:r>
            <a:r>
              <a:rPr lang="ru-RU" sz="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737</a:t>
            </a:r>
            <a:r>
              <a:rPr lang="ru-RU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5098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93136" y="796642"/>
            <a:ext cx="620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 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906</a:t>
            </a:r>
            <a:r>
              <a:rPr lang="ru-RU" sz="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737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5098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5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 rot="20049941">
            <a:off x="-2606420" y="-1350115"/>
            <a:ext cx="12189798" cy="62344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2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2"/>
          <p:cNvSpPr txBox="1">
            <a:spLocks/>
          </p:cNvSpPr>
          <p:nvPr/>
        </p:nvSpPr>
        <p:spPr>
          <a:xfrm rot="20049941">
            <a:off x="-2606420" y="-1350115"/>
            <a:ext cx="12189798" cy="62344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3728" y="188640"/>
            <a:ext cx="4850433" cy="484836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2195736" y="247952"/>
            <a:ext cx="4176464" cy="425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TEST DI CONTROLLO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</a:t>
            </a:r>
          </a:p>
          <a:p>
            <a:pPr marL="0" indent="0">
              <a:buNone/>
            </a:pPr>
            <a:endParaRPr lang="en-US" sz="11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279" y="623731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5" y="1"/>
            <a:ext cx="481436" cy="48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Объект 1"/>
          <p:cNvSpPr txBox="1">
            <a:spLocks/>
          </p:cNvSpPr>
          <p:nvPr/>
        </p:nvSpPr>
        <p:spPr>
          <a:xfrm>
            <a:off x="107504" y="454049"/>
            <a:ext cx="1225899" cy="21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ALFASCHOOL.ORG</a:t>
            </a:r>
            <a:endParaRPr lang="en-US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82" y="764704"/>
            <a:ext cx="7030541" cy="305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35"/>
          <a:stretch/>
        </p:blipFill>
        <p:spPr bwMode="auto">
          <a:xfrm>
            <a:off x="5363611" y="4725144"/>
            <a:ext cx="295429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51"/>
          <a:stretch/>
        </p:blipFill>
        <p:spPr bwMode="auto">
          <a:xfrm>
            <a:off x="5789602" y="3937152"/>
            <a:ext cx="2102317" cy="82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5"/>
          <a:stretch/>
        </p:blipFill>
        <p:spPr bwMode="auto">
          <a:xfrm>
            <a:off x="873349" y="3937153"/>
            <a:ext cx="2042467" cy="126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1" r="33967"/>
          <a:stretch/>
        </p:blipFill>
        <p:spPr bwMode="auto">
          <a:xfrm>
            <a:off x="2961581" y="3990156"/>
            <a:ext cx="2114475" cy="123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6"/>
          <a:stretch/>
        </p:blipFill>
        <p:spPr bwMode="auto">
          <a:xfrm>
            <a:off x="1763687" y="5270653"/>
            <a:ext cx="2376265" cy="125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0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 rot="20049941">
            <a:off x="-2606420" y="-1350115"/>
            <a:ext cx="12189798" cy="62344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2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02265" y="2981316"/>
            <a:ext cx="8651713" cy="447684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1200368" y="3002056"/>
            <a:ext cx="7493847" cy="1035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GLI ERRORI CHE I RUSSI FANNO PIU’ SPESSO</a:t>
            </a:r>
            <a:endParaRPr lang="it-IT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3763" y="3645024"/>
            <a:ext cx="8690215" cy="2520280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1"/>
          <p:cNvSpPr txBox="1">
            <a:spLocks/>
          </p:cNvSpPr>
          <p:nvPr/>
        </p:nvSpPr>
        <p:spPr>
          <a:xfrm>
            <a:off x="323528" y="3710241"/>
            <a:ext cx="6984776" cy="2455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 smtClean="0">
                <a:latin typeface="Comic Sans MS" pitchFamily="66" charset="0"/>
              </a:rPr>
              <a:t>1)…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CHIEDENDO UN’ INFORMAZIONE</a:t>
            </a:r>
            <a:r>
              <a:rPr lang="en-US" sz="1100" b="1" dirty="0" smtClean="0">
                <a:latin typeface="Comic Sans MS" pitchFamily="66" charset="0"/>
              </a:rPr>
              <a:t>: “MI SCUS</a:t>
            </a:r>
            <a:r>
              <a:rPr lang="en-US" sz="1100" b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sz="1100" b="1" dirty="0" smtClean="0">
                <a:latin typeface="Comic Sans MS" pitchFamily="66" charset="0"/>
              </a:rPr>
              <a:t>, DOVE SI TROVA IL COLOSSEO?” 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	  [PROSTITE GDE NAXODIZA COLISEI?]</a:t>
            </a:r>
          </a:p>
          <a:p>
            <a:pPr marL="0" indent="0">
              <a:buNone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ATTENZIONE! LE INFORMAZIONI SI CHIEDONO ALL’IMPERATIVO, E IL VERBO SCUSARE ALLA TERZA PERSONA SINGOLARE SI CONIUGA CON LA LETTEREA FINALE ” I ” E NON “A”</a:t>
            </a:r>
          </a:p>
          <a:p>
            <a:pPr marL="0" indent="0">
              <a:buNone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PER CUI SI DICE’: </a:t>
            </a:r>
            <a:r>
              <a:rPr lang="en-US" sz="1100" b="1" dirty="0">
                <a:latin typeface="Comic Sans MS" pitchFamily="66" charset="0"/>
              </a:rPr>
              <a:t>“MI </a:t>
            </a:r>
            <a:r>
              <a:rPr lang="en-US" sz="1100" b="1" dirty="0" smtClean="0">
                <a:latin typeface="Comic Sans MS" pitchFamily="66" charset="0"/>
              </a:rPr>
              <a:t>SCUS</a:t>
            </a:r>
            <a:r>
              <a:rPr lang="en-US" sz="1100" b="1" dirty="0" smtClean="0">
                <a:solidFill>
                  <a:srgbClr val="00B050"/>
                </a:solidFill>
                <a:latin typeface="Comic Sans MS" pitchFamily="66" charset="0"/>
              </a:rPr>
              <a:t>I</a:t>
            </a:r>
            <a:r>
              <a:rPr lang="en-US" sz="1100" b="1" dirty="0" smtClean="0">
                <a:latin typeface="Comic Sans MS" pitchFamily="66" charset="0"/>
              </a:rPr>
              <a:t>, </a:t>
            </a:r>
            <a:r>
              <a:rPr lang="en-US" sz="1100" b="1" dirty="0">
                <a:latin typeface="Comic Sans MS" pitchFamily="66" charset="0"/>
              </a:rPr>
              <a:t>DOVE SI TROVA IL COLOSSEO?” </a:t>
            </a:r>
            <a:endParaRPr lang="en-US" sz="11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100" b="1" dirty="0" smtClean="0">
                <a:latin typeface="Comic Sans MS" pitchFamily="66" charset="0"/>
              </a:rPr>
              <a:t>2)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… NELLA FORMA DI CORTESIA: </a:t>
            </a:r>
            <a:r>
              <a:rPr lang="en-US" sz="1100" b="1" dirty="0" smtClean="0">
                <a:latin typeface="Comic Sans MS" pitchFamily="66" charset="0"/>
              </a:rPr>
              <a:t>“ DICA</a:t>
            </a:r>
            <a:r>
              <a:rPr lang="en-US" sz="1100" b="1" dirty="0" smtClean="0">
                <a:solidFill>
                  <a:srgbClr val="FF0000"/>
                </a:solidFill>
                <a:latin typeface="Comic Sans MS" pitchFamily="66" charset="0"/>
              </a:rPr>
              <a:t>MI</a:t>
            </a:r>
            <a:r>
              <a:rPr lang="en-US" sz="1100" b="1" dirty="0">
                <a:latin typeface="Comic Sans MS" pitchFamily="66" charset="0"/>
              </a:rPr>
              <a:t> </a:t>
            </a:r>
            <a:r>
              <a:rPr lang="en-US" sz="1100" b="1" dirty="0" smtClean="0">
                <a:latin typeface="Comic Sans MS" pitchFamily="66" charset="0"/>
              </a:rPr>
              <a:t>PER FAVORE, DOVE SI TROVA IL COLOSSEO”</a:t>
            </a:r>
          </a:p>
          <a:p>
            <a:pPr marL="0" indent="0">
              <a:buNone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	             [SKAJITE MNE POJALUISTA GDE NAXODIZA COLLISEI]</a:t>
            </a: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ATTENZIONE! LA TERZA PERSONA FA’ ECCEZIONE E IL PRONOME NON SI LEGA ALLA FINE DEL VERBO MA SI METTE ALL’INIZIO, PRIMA DEL VERBO.</a:t>
            </a:r>
          </a:p>
          <a:p>
            <a:pPr marL="0" indent="0">
              <a:buNone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PER CUI SI DICE: </a:t>
            </a:r>
            <a:r>
              <a:rPr lang="en-US" sz="1100" b="1" dirty="0" smtClean="0">
                <a:latin typeface="Comic Sans MS" pitchFamily="66" charset="0"/>
              </a:rPr>
              <a:t>“</a:t>
            </a:r>
            <a:r>
              <a:rPr lang="en-US" sz="1100" b="1" dirty="0" smtClean="0">
                <a:solidFill>
                  <a:srgbClr val="00B050"/>
                </a:solidFill>
                <a:latin typeface="Comic Sans MS" pitchFamily="66" charset="0"/>
              </a:rPr>
              <a:t>MI</a:t>
            </a:r>
            <a:r>
              <a:rPr lang="en-US" sz="1100" b="1" dirty="0" smtClean="0">
                <a:latin typeface="Comic Sans MS" pitchFamily="66" charset="0"/>
              </a:rPr>
              <a:t> DICA, </a:t>
            </a:r>
            <a:r>
              <a:rPr lang="en-US" sz="1100" b="1" dirty="0">
                <a:latin typeface="Comic Sans MS" pitchFamily="66" charset="0"/>
              </a:rPr>
              <a:t>PER FAVORE DOVE SI TROVA IL COLOSSEO”</a:t>
            </a: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2605" y1="22979" x2="12605" y2="22979"/>
                        <a14:foregroundMark x1="59104" y1="32553" x2="59104" y2="32553"/>
                        <a14:foregroundMark x1="53782" y1="34894" x2="53782" y2="34894"/>
                        <a14:foregroundMark x1="56303" y1="31277" x2="56303" y2="31277"/>
                        <a14:foregroundMark x1="54342" y1="29787" x2="54342" y2="29787"/>
                        <a14:foregroundMark x1="55182" y1="29149" x2="55462" y2="28723"/>
                        <a14:foregroundMark x1="47059" y1="35106" x2="47059" y2="35106"/>
                        <a14:foregroundMark x1="47059" y1="35106" x2="47059" y2="35106"/>
                        <a14:foregroundMark x1="50980" y1="38511" x2="50980" y2="38511"/>
                        <a14:foregroundMark x1="50980" y1="39574" x2="50980" y2="39574"/>
                        <a14:foregroundMark x1="51261" y1="39362" x2="51261" y2="39362"/>
                        <a14:foregroundMark x1="47899" y1="38511" x2="47899" y2="38511"/>
                        <a14:foregroundMark x1="87955" y1="34468" x2="87955" y2="34468"/>
                        <a14:foregroundMark x1="86275" y1="33191" x2="86275" y2="33191"/>
                        <a14:foregroundMark x1="88796" y1="21064" x2="88796" y2="21064"/>
                        <a14:foregroundMark x1="85434" y1="20213" x2="85434" y2="20213"/>
                        <a14:foregroundMark x1="94958" y1="20213" x2="94958" y2="20213"/>
                        <a14:foregroundMark x1="98039" y1="19362" x2="98039" y2="19362"/>
                        <a14:foregroundMark x1="88515" y1="2766" x2="88515" y2="2766"/>
                        <a14:foregroundMark x1="91036" y1="4043" x2="91036" y2="4043"/>
                        <a14:foregroundMark x1="92437" y1="2128" x2="92437" y2="2128"/>
                        <a14:foregroundMark x1="85714" y1="4043" x2="85714" y2="4043"/>
                        <a14:foregroundMark x1="84594" y1="5319" x2="84594" y2="5319"/>
                        <a14:foregroundMark x1="15126" y1="32553" x2="15126" y2="32553"/>
                        <a14:foregroundMark x1="15406" y1="33617" x2="15406" y2="33617"/>
                        <a14:foregroundMark x1="20448" y1="31915" x2="20448" y2="31915"/>
                        <a14:foregroundMark x1="11204" y1="33404" x2="11204" y2="33404"/>
                        <a14:foregroundMark x1="5602" y1="23404" x2="5602" y2="23404"/>
                        <a14:foregroundMark x1="15406" y1="24043" x2="15406" y2="24043"/>
                        <a14:foregroundMark x1="3922" y1="9574" x2="3922" y2="9574"/>
                        <a14:foregroundMark x1="8964" y1="12340" x2="8964" y2="12340"/>
                        <a14:foregroundMark x1="1120" y1="9574" x2="1120" y2="9574"/>
                        <a14:foregroundMark x1="90196" y1="34681" x2="90196" y2="34681"/>
                        <a14:foregroundMark x1="92997" y1="34255" x2="92997" y2="34255"/>
                        <a14:foregroundMark x1="83754" y1="21277" x2="83754" y2="21277"/>
                        <a14:foregroundMark x1="80952" y1="31489" x2="80952" y2="31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863144"/>
            <a:ext cx="1632195" cy="214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627503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5" y="1"/>
            <a:ext cx="481436" cy="48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бъект 1"/>
          <p:cNvSpPr txBox="1">
            <a:spLocks/>
          </p:cNvSpPr>
          <p:nvPr/>
        </p:nvSpPr>
        <p:spPr>
          <a:xfrm>
            <a:off x="107504" y="454049"/>
            <a:ext cx="1225899" cy="21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ALFASCHOOL.ORG</a:t>
            </a:r>
            <a:endParaRPr lang="en-US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89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Объект 2"/>
          <p:cNvSpPr txBox="1">
            <a:spLocks/>
          </p:cNvSpPr>
          <p:nvPr/>
        </p:nvSpPr>
        <p:spPr>
          <a:xfrm rot="20049941">
            <a:off x="-2606420" y="-1350115"/>
            <a:ext cx="12189798" cy="62344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202263" y="5190625"/>
            <a:ext cx="8765654" cy="1111506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7503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5" y="1"/>
            <a:ext cx="481436" cy="48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02265" y="749069"/>
            <a:ext cx="6745999" cy="1275652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931151" y="769809"/>
            <a:ext cx="6017113" cy="1665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ПОВЕЛИТЕЛЬНОЕ НАКЛОНЕНИЕ ИСПОЛЬЗУЕТСЯ, ЧТОБЫ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</a:t>
            </a:r>
          </a:p>
          <a:p>
            <a:pPr marL="0" indent="0" algn="ctr">
              <a:buNone/>
            </a:pPr>
            <a:endParaRPr lang="it-IT" sz="8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ОСУЩЕСТВЛЯТЬ ПРИКАЗЫ И ПРЕДПИСАНИЯ</a:t>
            </a:r>
            <a:endParaRPr lang="it-IT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ИЗВИНЯТЬСЯ, УТОЧНЯТЬ ИНФОРМАЦИЮ</a:t>
            </a:r>
            <a:endParaRPr lang="it-IT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ПРИГЛАШАТЬ, ПРОСИТЬ, </a:t>
            </a: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УГОВАРИВАТЬ КОГО-ТО СДЕЛАТЬ ЧТО-ТО</a:t>
            </a:r>
            <a:endParaRPr lang="en-US" sz="105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100" b="1" baseline="30000" dirty="0" smtClean="0">
                <a:latin typeface="Comic Sans MS" pitchFamily="66" charset="0"/>
              </a:rPr>
              <a:t>#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= PRESENTE INDICATIVO 		</a:t>
            </a:r>
            <a:r>
              <a:rPr lang="en-US" sz="1100" b="1" baseline="30000" dirty="0" smtClean="0">
                <a:solidFill>
                  <a:srgbClr val="FF0000"/>
                </a:solidFill>
                <a:latin typeface="Comic Sans MS" pitchFamily="66" charset="0"/>
              </a:rPr>
              <a:t>(!)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≠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PRESENTE INDICATIVO </a:t>
            </a:r>
            <a:endParaRPr lang="it-IT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2" y="968707"/>
            <a:ext cx="954856" cy="1056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1"/>
          <p:cNvSpPr txBox="1">
            <a:spLocks/>
          </p:cNvSpPr>
          <p:nvPr/>
        </p:nvSpPr>
        <p:spPr>
          <a:xfrm>
            <a:off x="1333403" y="213668"/>
            <a:ext cx="7553741" cy="5098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latin typeface="Comic Sans MS" pitchFamily="66" charset="0"/>
              </a:rPr>
              <a:t>L’IMPERATIVO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ПОВЕЛИТЕЛЬНОЕ НАКЛОНЕНИЕ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093186" y="2276873"/>
            <a:ext cx="2846966" cy="1515985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Объект 1"/>
          <p:cNvSpPr txBox="1">
            <a:spLocks/>
          </p:cNvSpPr>
          <p:nvPr/>
        </p:nvSpPr>
        <p:spPr>
          <a:xfrm>
            <a:off x="3032459" y="2276873"/>
            <a:ext cx="296842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latin typeface="Comic Sans MS" pitchFamily="66" charset="0"/>
              </a:rPr>
              <a:t>  </a:t>
            </a:r>
            <a:r>
              <a:rPr lang="en-US" sz="2200" b="1" dirty="0" smtClean="0">
                <a:latin typeface="Comic Sans MS" pitchFamily="66" charset="0"/>
              </a:rPr>
              <a:t>AVERE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ИМЕТЬ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9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3" name="Объект 1"/>
          <p:cNvSpPr txBox="1">
            <a:spLocks/>
          </p:cNvSpPr>
          <p:nvPr/>
        </p:nvSpPr>
        <p:spPr>
          <a:xfrm>
            <a:off x="107504" y="454049"/>
            <a:ext cx="1225899" cy="21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ALFASCHOOL.ORG</a:t>
            </a:r>
            <a:endParaRPr lang="en-US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85907" y="2276873"/>
            <a:ext cx="2815596" cy="151598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бъект 1"/>
          <p:cNvSpPr txBox="1">
            <a:spLocks/>
          </p:cNvSpPr>
          <p:nvPr/>
        </p:nvSpPr>
        <p:spPr>
          <a:xfrm>
            <a:off x="452416" y="2276873"/>
            <a:ext cx="235573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>
                <a:latin typeface="Comic Sans MS" pitchFamily="66" charset="0"/>
              </a:rPr>
              <a:t>ESSERE </a:t>
            </a:r>
            <a:r>
              <a:rPr lang="en-US" sz="1000" b="1" dirty="0" smtClean="0">
                <a:latin typeface="Comic Sans MS" pitchFamily="66" charset="0"/>
              </a:rPr>
              <a:t>[</a:t>
            </a:r>
            <a:r>
              <a:rPr lang="ru-RU" sz="1000" b="1" dirty="0" smtClean="0">
                <a:latin typeface="Comic Sans MS" pitchFamily="66" charset="0"/>
              </a:rPr>
              <a:t>БЫТЬ</a:t>
            </a:r>
            <a:r>
              <a:rPr lang="en-US" sz="1000" b="1" dirty="0" smtClean="0">
                <a:latin typeface="Comic Sans MS" pitchFamily="66" charset="0"/>
              </a:rPr>
              <a:t>]</a:t>
            </a:r>
            <a:endParaRPr lang="en-US" sz="10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2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1" name="Объект 1"/>
          <p:cNvSpPr txBox="1">
            <a:spLocks/>
          </p:cNvSpPr>
          <p:nvPr/>
        </p:nvSpPr>
        <p:spPr>
          <a:xfrm>
            <a:off x="331814" y="2619669"/>
            <a:ext cx="3096344" cy="1071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SII</a:t>
            </a:r>
            <a:r>
              <a:rPr lang="en-US" sz="1200" b="1" baseline="30000" dirty="0" smtClean="0">
                <a:solidFill>
                  <a:srgbClr val="FF0000"/>
                </a:solidFill>
                <a:latin typeface="Comic Sans MS" pitchFamily="66" charset="0"/>
              </a:rPr>
              <a:t>(!)</a:t>
            </a:r>
            <a:r>
              <a:rPr lang="en-US" sz="1200" b="1" dirty="0" smtClean="0">
                <a:latin typeface="Comic Sans MS" pitchFamily="66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БУДЬ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</a:t>
            </a:r>
            <a:endParaRPr lang="en-US" sz="11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SIA</a:t>
            </a:r>
            <a:r>
              <a:rPr lang="en-US" sz="1200" b="1" baseline="30000" dirty="0">
                <a:solidFill>
                  <a:srgbClr val="FF0000"/>
                </a:solidFill>
                <a:latin typeface="Comic Sans MS" pitchFamily="66" charset="0"/>
              </a:rPr>
              <a:t>(!)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ПУСТЬ ОН/ОНА БУДЕТ)</a:t>
            </a: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SIAMO</a:t>
            </a:r>
            <a:r>
              <a:rPr lang="en-US" sz="1200" b="1" baseline="30000" dirty="0">
                <a:latin typeface="Comic Sans MS" pitchFamily="66" charset="0"/>
              </a:rPr>
              <a:t>#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ДАВАЙТЕ МЫ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БУДЕМ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</a:t>
            </a:r>
            <a:endParaRPr lang="ru-RU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200" b="1" dirty="0">
                <a:latin typeface="Comic Sans MS" pitchFamily="66" charset="0"/>
              </a:rPr>
              <a:t>SIATE</a:t>
            </a:r>
            <a:r>
              <a:rPr lang="en-US" sz="1200" b="1" baseline="30000" dirty="0">
                <a:solidFill>
                  <a:srgbClr val="FF0000"/>
                </a:solidFill>
                <a:latin typeface="Comic Sans MS" pitchFamily="66" charset="0"/>
              </a:rPr>
              <a:t>(!)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БУДЬТЕ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SIANO</a:t>
            </a:r>
            <a:r>
              <a:rPr lang="en-US" sz="1200" b="1" baseline="30000" dirty="0">
                <a:solidFill>
                  <a:srgbClr val="FF0000"/>
                </a:solidFill>
                <a:latin typeface="Comic Sans MS" pitchFamily="66" charset="0"/>
              </a:rPr>
              <a:t>(!)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ПУСТЬ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ОНИ БУДУТ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</a:t>
            </a:r>
            <a:endParaRPr lang="ru-RU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056757" y="2276873"/>
            <a:ext cx="2911160" cy="1515985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бъект 1"/>
          <p:cNvSpPr txBox="1">
            <a:spLocks/>
          </p:cNvSpPr>
          <p:nvPr/>
        </p:nvSpPr>
        <p:spPr>
          <a:xfrm>
            <a:off x="6090592" y="2348881"/>
            <a:ext cx="2811072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 smtClean="0">
                <a:latin typeface="Comic Sans MS" pitchFamily="66" charset="0"/>
              </a:rPr>
              <a:t> </a:t>
            </a:r>
            <a:r>
              <a:rPr lang="en-US" sz="2600" b="1" dirty="0">
                <a:latin typeface="Comic Sans MS" pitchFamily="66" charset="0"/>
              </a:rPr>
              <a:t>F</a:t>
            </a:r>
            <a:r>
              <a:rPr lang="en-US" sz="2600" b="1" dirty="0" smtClean="0">
                <a:latin typeface="Comic Sans MS" pitchFamily="66" charset="0"/>
              </a:rPr>
              <a:t>ARE</a:t>
            </a:r>
            <a:r>
              <a:rPr lang="en-US" sz="1900" dirty="0" smtClean="0">
                <a:latin typeface="Comic Sans MS" pitchFamily="66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ДЕЛАТЬ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                                         </a:t>
            </a:r>
            <a:endParaRPr lang="en-US" sz="9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3" name="Объект 1"/>
          <p:cNvSpPr txBox="1">
            <a:spLocks/>
          </p:cNvSpPr>
          <p:nvPr/>
        </p:nvSpPr>
        <p:spPr>
          <a:xfrm>
            <a:off x="3131303" y="2619669"/>
            <a:ext cx="3024298" cy="1147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ABBI</a:t>
            </a:r>
            <a:r>
              <a:rPr lang="en-US" sz="1100" b="1" baseline="30000" dirty="0" smtClean="0">
                <a:solidFill>
                  <a:srgbClr val="FF0000"/>
                </a:solidFill>
                <a:latin typeface="Comic Sans MS" pitchFamily="66" charset="0"/>
              </a:rPr>
              <a:t>(!)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ИМЕЙ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</a:t>
            </a:r>
            <a:endParaRPr lang="ru-RU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100" b="1" dirty="0">
                <a:latin typeface="Comic Sans MS" pitchFamily="66" charset="0"/>
              </a:rPr>
              <a:t>ABBIA</a:t>
            </a:r>
            <a:r>
              <a:rPr lang="en-US" sz="1100" b="1" baseline="30000" dirty="0">
                <a:solidFill>
                  <a:srgbClr val="FF0000"/>
                </a:solidFill>
                <a:latin typeface="Comic Sans MS" pitchFamily="66" charset="0"/>
              </a:rPr>
              <a:t>(!)</a:t>
            </a:r>
            <a:r>
              <a:rPr lang="en-US" sz="1100" b="1" dirty="0">
                <a:latin typeface="Comic Sans MS" pitchFamily="66" charset="0"/>
              </a:rPr>
              <a:t> </a:t>
            </a:r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ПУСТЬ ОН/ОНА ИМЕЕТ</a:t>
            </a:r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</a:t>
            </a:r>
            <a:endParaRPr lang="ru-RU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100" b="1" dirty="0">
                <a:latin typeface="Comic Sans MS" pitchFamily="66" charset="0"/>
              </a:rPr>
              <a:t>ABBIAMO</a:t>
            </a:r>
            <a:r>
              <a:rPr lang="en-US" sz="1050" b="1" baseline="30000" dirty="0">
                <a:latin typeface="Comic Sans MS" pitchFamily="66" charset="0"/>
              </a:rPr>
              <a:t>#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ДАВАЙТЕ МЫ БУДЕМ ИМЕТЬ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</a:t>
            </a:r>
            <a:r>
              <a:rPr lang="en-US" sz="1100" b="1" dirty="0" smtClean="0">
                <a:solidFill>
                  <a:srgbClr val="0070C0"/>
                </a:solidFill>
                <a:latin typeface="Comic Sans MS" pitchFamily="66" charset="0"/>
              </a:rPr>
              <a:t>    </a:t>
            </a:r>
            <a:endParaRPr lang="ru-RU" sz="11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ABBIATE</a:t>
            </a:r>
            <a:r>
              <a:rPr lang="en-US" sz="1200" b="1" baseline="30000" dirty="0" smtClean="0">
                <a:solidFill>
                  <a:srgbClr val="FF0000"/>
                </a:solidFill>
                <a:latin typeface="Comic Sans MS" pitchFamily="66" charset="0"/>
              </a:rPr>
              <a:t>(!)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ИМЕЙТЕ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 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ABBIANO</a:t>
            </a:r>
            <a:r>
              <a:rPr lang="en-US" sz="1200" b="1" baseline="30000" dirty="0" smtClean="0">
                <a:solidFill>
                  <a:srgbClr val="FF0000"/>
                </a:solidFill>
                <a:latin typeface="Comic Sans MS" pitchFamily="66" charset="0"/>
              </a:rPr>
              <a:t>(!)</a:t>
            </a:r>
            <a:r>
              <a:rPr lang="en-US" sz="1200" b="1" dirty="0" smtClean="0">
                <a:latin typeface="Comic Sans MS" pitchFamily="66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ПУСТЬ ОНИ ИМЕЮТ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</a:t>
            </a:r>
            <a:endParaRPr lang="ru-RU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7" name="Объект 1"/>
          <p:cNvSpPr txBox="1">
            <a:spLocks/>
          </p:cNvSpPr>
          <p:nvPr/>
        </p:nvSpPr>
        <p:spPr>
          <a:xfrm>
            <a:off x="6090592" y="2645582"/>
            <a:ext cx="2860980" cy="12154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FAI/ FA’</a:t>
            </a:r>
            <a:r>
              <a:rPr lang="ru-RU" sz="1200" b="1" dirty="0" smtClean="0">
                <a:latin typeface="Comic Sans MS" pitchFamily="66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ДЕЛАЙ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FACCIA</a:t>
            </a:r>
            <a:r>
              <a:rPr lang="en-US" sz="1200" b="1" baseline="30000" dirty="0" smtClean="0">
                <a:solidFill>
                  <a:srgbClr val="FF0000"/>
                </a:solidFill>
                <a:latin typeface="Comic Sans MS" pitchFamily="66" charset="0"/>
              </a:rPr>
              <a:t>(!)</a:t>
            </a:r>
            <a:r>
              <a:rPr lang="en-US" sz="1200" b="1" dirty="0" smtClean="0">
                <a:latin typeface="Comic Sans MS" pitchFamily="66" charset="0"/>
              </a:rPr>
              <a:t> </a:t>
            </a:r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ПУСТЬ ОН/ОНА ДЕЛАЕТ </a:t>
            </a:r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</a:t>
            </a: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en-US" sz="1050" b="1" dirty="0" smtClean="0">
                <a:latin typeface="Comic Sans MS" pitchFamily="66" charset="0"/>
              </a:rPr>
              <a:t>FACCIAMO</a:t>
            </a:r>
            <a:r>
              <a:rPr lang="en-US" sz="1000" b="1" baseline="30000" dirty="0" smtClean="0">
                <a:latin typeface="Comic Sans MS" pitchFamily="66" charset="0"/>
              </a:rPr>
              <a:t> </a:t>
            </a:r>
            <a:r>
              <a:rPr lang="en-US" sz="1000" b="1" baseline="30000" dirty="0">
                <a:latin typeface="Comic Sans MS" pitchFamily="66" charset="0"/>
              </a:rPr>
              <a:t>#</a:t>
            </a:r>
            <a:r>
              <a:rPr lang="ru-RU" sz="1000" b="1" baseline="30000" dirty="0">
                <a:latin typeface="Comic Sans MS" pitchFamily="66" charset="0"/>
              </a:rPr>
              <a:t> </a:t>
            </a:r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ДАВАЙТЕ МЫ СДЕЛАЕМ</a:t>
            </a:r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</a:t>
            </a: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en-US" sz="1050" b="1" dirty="0">
                <a:latin typeface="Comic Sans MS" pitchFamily="66" charset="0"/>
              </a:rPr>
              <a:t>FATE</a:t>
            </a:r>
            <a:r>
              <a:rPr lang="en-US" sz="1050" b="1" baseline="30000" dirty="0">
                <a:solidFill>
                  <a:srgbClr val="FF0000"/>
                </a:solidFill>
                <a:latin typeface="Comic Sans MS" pitchFamily="66" charset="0"/>
              </a:rPr>
              <a:t>(!)</a:t>
            </a:r>
            <a:r>
              <a:rPr lang="en-US" sz="105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ДЕЛАЙТЕ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</a:t>
            </a:r>
            <a:endParaRPr lang="ru-RU" sz="10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050" b="1" dirty="0">
                <a:latin typeface="Comic Sans MS" pitchFamily="66" charset="0"/>
              </a:rPr>
              <a:t>FACCIANO</a:t>
            </a:r>
            <a:r>
              <a:rPr lang="en-US" sz="1050" b="1" baseline="30000" dirty="0">
                <a:solidFill>
                  <a:srgbClr val="FF0000"/>
                </a:solidFill>
                <a:latin typeface="Comic Sans MS" pitchFamily="66" charset="0"/>
              </a:rPr>
              <a:t>(!) </a:t>
            </a:r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ПУСТЬ ОНИ ДЕЛАЮТ</a:t>
            </a:r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</a:t>
            </a:r>
            <a:endParaRPr lang="ru-RU" sz="105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sz="105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4" name="Объект 1"/>
          <p:cNvSpPr txBox="1">
            <a:spLocks/>
          </p:cNvSpPr>
          <p:nvPr/>
        </p:nvSpPr>
        <p:spPr>
          <a:xfrm>
            <a:off x="218538" y="5085184"/>
            <a:ext cx="8733034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t-IT" sz="105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5" name="Picture 18" descr="Risultati immagini per ÐÐÐÐÐÐÐÐ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50" y="5398904"/>
            <a:ext cx="772165" cy="69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Объект 1"/>
          <p:cNvSpPr txBox="1">
            <a:spLocks/>
          </p:cNvSpPr>
          <p:nvPr/>
        </p:nvSpPr>
        <p:spPr>
          <a:xfrm>
            <a:off x="1259632" y="5269822"/>
            <a:ext cx="7200800" cy="1201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9324" y="5232102"/>
            <a:ext cx="781859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В ПОВЕЛИТЕЛЬНОЙ ФОРМЕ НИКОГДА НЕ ИСПОЛЬЗУЮТСЯ ЛИЧНЫЕ МЕСТОИМЕНИЯ В ФОРМЕ ПОДЛЕЖАЩЕГО</a:t>
            </a:r>
            <a:r>
              <a:rPr lang="it-IT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НАПРИМЕР, ГОВОРЯТ</a:t>
            </a:r>
            <a:r>
              <a:rPr lang="it-IT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 </a:t>
            </a:r>
            <a:r>
              <a:rPr lang="it-IT" sz="1100" b="1" dirty="0" smtClean="0">
                <a:latin typeface="Comic Sans MS" pitchFamily="66" charset="0"/>
              </a:rPr>
              <a:t>“FATE PRESTO!” </a:t>
            </a:r>
            <a:r>
              <a:rPr lang="it-IT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E 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NON</a:t>
            </a:r>
            <a:r>
              <a:rPr lang="it-IT" sz="1100" b="1" dirty="0" smtClean="0">
                <a:latin typeface="Comic Sans MS" pitchFamily="66" charset="0"/>
              </a:rPr>
              <a:t> “VOI FATE PRESTO!”.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ПОВЕЛИТЕЛЬНОЕ НАКЛОНЕНИЕ В ОТРИЦАТЕЛЬНОЙ ФОРМЕ ВЫРАЖАЕТ ЗАПРЕТ И ВО 2-ОМ Л. ЕД.Ч. ОБРАЗУЕТСЯ </a:t>
            </a:r>
            <a:r>
              <a:rPr lang="it-IT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 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С ПОМОЩЬЮ ИНФИНИТИВА, КОТОРОМУ ПРЕДШЕСТВУЕТ ЧАСТИЦА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”</a:t>
            </a:r>
            <a:r>
              <a:rPr lang="it-IT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NON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”</a:t>
            </a:r>
            <a:r>
              <a:rPr lang="it-IT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 </a:t>
            </a:r>
            <a:r>
              <a:rPr lang="it-IT" sz="1100" b="1" dirty="0">
                <a:latin typeface="Comic Sans MS" pitchFamily="66" charset="0"/>
              </a:rPr>
              <a:t>NON PERDERE TEMPO!</a:t>
            </a:r>
            <a:endParaRPr lang="ru-RU" sz="1100" b="1" dirty="0">
              <a:latin typeface="Comic Sans MS" pitchFamily="66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219" y1="25574" x2="25219" y2="25574"/>
                        <a14:foregroundMark x1="30262" y1="23410" x2="30262" y2="23410"/>
                        <a14:foregroundMark x1="26429" y1="21443" x2="26429" y2="21443"/>
                        <a14:foregroundMark x1="27841" y1="23410" x2="27841" y2="23410"/>
                        <a14:foregroundMark x1="23806" y1="24197" x2="23806" y2="24197"/>
                        <a14:foregroundMark x1="23403" y1="22230" x2="23403" y2="22230"/>
                        <a14:foregroundMark x1="22999" y1="26557" x2="22999" y2="26557"/>
                        <a14:foregroundMark x1="18763" y1="9443" x2="18763" y2="9443"/>
                        <a14:foregroundMark x1="22596" y1="4525" x2="22596" y2="4525"/>
                        <a14:foregroundMark x1="10894" y1="13377" x2="10894" y2="13377"/>
                        <a14:foregroundMark x1="12912" y1="8066" x2="12912" y2="8066"/>
                        <a14:foregroundMark x1="10894" y1="16918" x2="10894" y2="16918"/>
                        <a14:foregroundMark x1="12710" y1="19279" x2="12710" y2="19279"/>
                        <a14:foregroundMark x1="12105" y1="21246" x2="12105" y2="21246"/>
                        <a14:foregroundMark x1="13517" y1="21836" x2="13517" y2="21836"/>
                        <a14:foregroundMark x1="38534" y1="64328" x2="38534" y2="64328"/>
                        <a14:foregroundMark x1="43578" y1="87738" x2="43578" y2="87738"/>
                        <a14:foregroundMark x1="61332" y1="26557" x2="61332" y2="26557"/>
                        <a14:foregroundMark x1="64963" y1="27148" x2="64963" y2="27148"/>
                        <a14:foregroundMark x1="54270" y1="20262" x2="54270" y2="20262"/>
                        <a14:foregroundMark x1="59314" y1="21639" x2="59314" y2="21639"/>
                        <a14:foregroundMark x1="59718" y1="24787" x2="59718" y2="24787"/>
                        <a14:foregroundMark x1="16745" y1="13967" x2="16745" y2="13967"/>
                        <a14:foregroundMark x1="16543" y1="6492" x2="16543" y2="6492"/>
                        <a14:foregroundMark x1="76664" y1="88131" x2="76664" y2="88131"/>
                        <a14:foregroundMark x1="80094" y1="95410" x2="80094" y2="95410"/>
                        <a14:foregroundMark x1="89778" y1="93639" x2="89778" y2="93639"/>
                        <a14:foregroundMark x1="62744" y1="24787" x2="62744" y2="24787"/>
                        <a14:foregroundMark x1="17350" y1="10623" x2="17350" y2="10623"/>
                        <a14:foregroundMark x1="22192" y1="24787" x2="22192" y2="24787"/>
                        <a14:foregroundMark x1="25420" y1="24393" x2="25420" y2="24393"/>
                        <a14:foregroundMark x1="25420" y1="23213" x2="25420" y2="23213"/>
                        <a14:foregroundMark x1="29455" y1="25180" x2="29455" y2="25180"/>
                        <a14:foregroundMark x1="76261" y1="78492" x2="76261" y2="78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800" y="76116"/>
            <a:ext cx="2075704" cy="2128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Скругленный прямоугольник 38"/>
          <p:cNvSpPr/>
          <p:nvPr/>
        </p:nvSpPr>
        <p:spPr>
          <a:xfrm>
            <a:off x="185907" y="3861048"/>
            <a:ext cx="2815596" cy="1224136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бъект 1"/>
          <p:cNvSpPr txBox="1">
            <a:spLocks/>
          </p:cNvSpPr>
          <p:nvPr/>
        </p:nvSpPr>
        <p:spPr>
          <a:xfrm>
            <a:off x="179511" y="3717034"/>
            <a:ext cx="2913675" cy="1160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1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1100" b="1" dirty="0" smtClean="0">
                <a:latin typeface="Comic Sans MS" pitchFamily="66" charset="0"/>
              </a:rPr>
              <a:t>ПРИМЕР</a:t>
            </a:r>
          </a:p>
          <a:p>
            <a:pPr marL="0" indent="0">
              <a:buNone/>
            </a:pPr>
            <a:r>
              <a:rPr lang="ru-RU" sz="1050" b="1" dirty="0" smtClean="0">
                <a:latin typeface="Segoe Print" pitchFamily="2" charset="0"/>
              </a:rPr>
              <a:t>----</a:t>
            </a:r>
            <a:r>
              <a:rPr lang="en-US" sz="1050" b="1" dirty="0" smtClean="0">
                <a:latin typeface="Segoe Print" pitchFamily="2" charset="0"/>
              </a:rPr>
              <a:t>	   </a:t>
            </a:r>
            <a:r>
              <a:rPr lang="ru-RU" sz="1050" b="1" dirty="0" smtClean="0">
                <a:latin typeface="Segoe Print" pitchFamily="2" charset="0"/>
              </a:rPr>
              <a:t>   Давайте мы</a:t>
            </a:r>
            <a:r>
              <a:rPr lang="en-US" sz="1050" b="1" dirty="0" smtClean="0">
                <a:latin typeface="Segoe Print" pitchFamily="2" charset="0"/>
              </a:rPr>
              <a:t> </a:t>
            </a:r>
            <a:r>
              <a:rPr lang="ru-RU" sz="1050" b="1" dirty="0" smtClean="0">
                <a:latin typeface="Segoe Print" pitchFamily="2" charset="0"/>
              </a:rPr>
              <a:t>будем…</a:t>
            </a:r>
          </a:p>
          <a:p>
            <a:pPr marL="0" indent="0">
              <a:buNone/>
            </a:pPr>
            <a:r>
              <a:rPr lang="ru-RU" sz="1050" b="1" dirty="0" smtClean="0">
                <a:latin typeface="Segoe Print" pitchFamily="2" charset="0"/>
              </a:rPr>
              <a:t>Будь хорошим </a:t>
            </a:r>
            <a:r>
              <a:rPr lang="en-US" sz="1050" b="1" dirty="0" smtClean="0">
                <a:latin typeface="Segoe Print" pitchFamily="2" charset="0"/>
              </a:rPr>
              <a:t>  </a:t>
            </a:r>
            <a:r>
              <a:rPr lang="ru-RU" sz="1050" b="1" dirty="0" smtClean="0">
                <a:latin typeface="Segoe Print" pitchFamily="2" charset="0"/>
              </a:rPr>
              <a:t> Будьте хорошими</a:t>
            </a:r>
            <a:endParaRPr lang="ru-RU" sz="1050" b="1" dirty="0">
              <a:latin typeface="Segoe Print" pitchFamily="2" charset="0"/>
            </a:endParaRPr>
          </a:p>
          <a:p>
            <a:pPr marL="0" indent="0">
              <a:buNone/>
            </a:pPr>
            <a:r>
              <a:rPr lang="ru-RU" sz="1050" b="1" dirty="0" smtClean="0">
                <a:latin typeface="Segoe Print" pitchFamily="2" charset="0"/>
              </a:rPr>
              <a:t>Пусть он будет </a:t>
            </a:r>
            <a:r>
              <a:rPr lang="ru-RU" sz="1050" b="1" dirty="0" smtClean="0">
                <a:latin typeface="Segoe Print" pitchFamily="2" charset="0"/>
              </a:rPr>
              <a:t> Пусть </a:t>
            </a:r>
            <a:r>
              <a:rPr lang="ru-RU" sz="1050" b="1" dirty="0" smtClean="0">
                <a:latin typeface="Segoe Print" pitchFamily="2" charset="0"/>
              </a:rPr>
              <a:t>они будут…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093186" y="3861048"/>
            <a:ext cx="2846966" cy="1224136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бъект 1"/>
          <p:cNvSpPr txBox="1">
            <a:spLocks/>
          </p:cNvSpPr>
          <p:nvPr/>
        </p:nvSpPr>
        <p:spPr>
          <a:xfrm>
            <a:off x="3032459" y="3792859"/>
            <a:ext cx="3123142" cy="10801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1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1100" b="1" dirty="0" smtClean="0">
                <a:latin typeface="Comic Sans MS" pitchFamily="66" charset="0"/>
              </a:rPr>
              <a:t>ПРИМЕР</a:t>
            </a:r>
          </a:p>
          <a:p>
            <a:pPr marL="0" indent="0">
              <a:buNone/>
            </a:pPr>
            <a:r>
              <a:rPr lang="ru-RU" sz="1200" b="1" dirty="0" smtClean="0">
                <a:latin typeface="Segoe Print" pitchFamily="2" charset="0"/>
              </a:rPr>
              <a:t>----</a:t>
            </a:r>
            <a:r>
              <a:rPr lang="en-US" sz="1200" b="1" dirty="0" smtClean="0">
                <a:latin typeface="Segoe Print" pitchFamily="2" charset="0"/>
              </a:rPr>
              <a:t>	  </a:t>
            </a:r>
            <a:r>
              <a:rPr lang="ru-RU" sz="1200" b="1" dirty="0" smtClean="0">
                <a:latin typeface="Segoe Print" pitchFamily="2" charset="0"/>
              </a:rPr>
              <a:t>Д</a:t>
            </a:r>
            <a:r>
              <a:rPr lang="ru-RU" sz="1100" b="1" dirty="0" smtClean="0">
                <a:latin typeface="Segoe Print" pitchFamily="2" charset="0"/>
              </a:rPr>
              <a:t>авайте будем иметь</a:t>
            </a:r>
          </a:p>
          <a:p>
            <a:pPr marL="0" indent="0">
              <a:buNone/>
            </a:pPr>
            <a:r>
              <a:rPr lang="ru-RU" sz="1100" b="1" dirty="0" smtClean="0">
                <a:latin typeface="Segoe Print" pitchFamily="2" charset="0"/>
              </a:rPr>
              <a:t>Имей</a:t>
            </a:r>
            <a:r>
              <a:rPr lang="ru-RU" sz="1100" b="1" dirty="0">
                <a:latin typeface="Segoe Print" pitchFamily="2" charset="0"/>
              </a:rPr>
              <a:t> </a:t>
            </a:r>
            <a:r>
              <a:rPr lang="ru-RU" sz="1100" b="1" dirty="0" smtClean="0">
                <a:latin typeface="Segoe Print" pitchFamily="2" charset="0"/>
              </a:rPr>
              <a:t>совесть</a:t>
            </a:r>
            <a:r>
              <a:rPr lang="en-US" sz="1100" b="1" dirty="0" smtClean="0">
                <a:latin typeface="Segoe Print" pitchFamily="2" charset="0"/>
              </a:rPr>
              <a:t>   </a:t>
            </a:r>
            <a:r>
              <a:rPr lang="ru-RU" sz="1100" b="1" dirty="0" smtClean="0">
                <a:latin typeface="Segoe Print" pitchFamily="2" charset="0"/>
              </a:rPr>
              <a:t> Имейте</a:t>
            </a:r>
            <a:r>
              <a:rPr lang="ru-RU" sz="1100" dirty="0" smtClean="0"/>
              <a:t> </a:t>
            </a:r>
            <a:r>
              <a:rPr lang="ru-RU" sz="1100" b="1" dirty="0">
                <a:latin typeface="Segoe Print" pitchFamily="2" charset="0"/>
              </a:rPr>
              <a:t> совесть</a:t>
            </a:r>
          </a:p>
          <a:p>
            <a:pPr marL="0" indent="0">
              <a:buNone/>
            </a:pPr>
            <a:r>
              <a:rPr lang="ru-RU" sz="1100" b="1" dirty="0" smtClean="0">
                <a:latin typeface="Segoe Print" pitchFamily="2" charset="0"/>
              </a:rPr>
              <a:t>Пусть он имеет</a:t>
            </a:r>
            <a:r>
              <a:rPr lang="en-US" sz="1100" b="1" dirty="0" smtClean="0">
                <a:latin typeface="Segoe Print" pitchFamily="2" charset="0"/>
              </a:rPr>
              <a:t> </a:t>
            </a:r>
            <a:r>
              <a:rPr lang="ru-RU" sz="1100" b="1" dirty="0" smtClean="0">
                <a:latin typeface="Segoe Print" pitchFamily="2" charset="0"/>
              </a:rPr>
              <a:t>Пусть они имеют</a:t>
            </a:r>
            <a:endParaRPr lang="ru-RU" sz="1100" b="1" dirty="0">
              <a:latin typeface="Segoe Print" pitchFamily="2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056757" y="3861048"/>
            <a:ext cx="2878458" cy="1224136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Объект 1"/>
          <p:cNvSpPr txBox="1">
            <a:spLocks/>
          </p:cNvSpPr>
          <p:nvPr/>
        </p:nvSpPr>
        <p:spPr>
          <a:xfrm>
            <a:off x="6090593" y="3717034"/>
            <a:ext cx="3017912" cy="11646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1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1100" b="1" dirty="0" smtClean="0">
                <a:latin typeface="Comic Sans MS" pitchFamily="66" charset="0"/>
              </a:rPr>
              <a:t>ПРИМЕР</a:t>
            </a:r>
          </a:p>
          <a:p>
            <a:pPr marL="0" indent="0">
              <a:buNone/>
            </a:pPr>
            <a:r>
              <a:rPr lang="ru-RU" sz="1000" b="1" dirty="0" smtClean="0">
                <a:latin typeface="Segoe Print" pitchFamily="2" charset="0"/>
              </a:rPr>
              <a:t>----</a:t>
            </a:r>
            <a:r>
              <a:rPr lang="en-US" sz="1000" b="1" dirty="0" smtClean="0">
                <a:latin typeface="Segoe Print" pitchFamily="2" charset="0"/>
              </a:rPr>
              <a:t>	</a:t>
            </a:r>
            <a:r>
              <a:rPr lang="ru-RU" sz="1000" b="1" dirty="0" smtClean="0">
                <a:latin typeface="Segoe Print" pitchFamily="2" charset="0"/>
              </a:rPr>
              <a:t>        Давайте сделаем</a:t>
            </a:r>
          </a:p>
          <a:p>
            <a:pPr marL="0" indent="0">
              <a:buNone/>
            </a:pPr>
            <a:r>
              <a:rPr lang="ru-RU" sz="1000" b="1" dirty="0" smtClean="0">
                <a:latin typeface="Segoe Print" pitchFamily="2" charset="0"/>
              </a:rPr>
              <a:t>Делай все </a:t>
            </a:r>
            <a:r>
              <a:rPr lang="en-US" sz="1000" b="1" dirty="0" smtClean="0">
                <a:latin typeface="Segoe Print" pitchFamily="2" charset="0"/>
              </a:rPr>
              <a:t>   </a:t>
            </a:r>
            <a:r>
              <a:rPr lang="ru-RU" sz="1000" b="1" dirty="0" smtClean="0">
                <a:latin typeface="Segoe Print" pitchFamily="2" charset="0"/>
              </a:rPr>
              <a:t>         Делайте все</a:t>
            </a:r>
            <a:endParaRPr lang="ru-RU" sz="1000" b="1" dirty="0">
              <a:latin typeface="Segoe Print" pitchFamily="2" charset="0"/>
            </a:endParaRPr>
          </a:p>
          <a:p>
            <a:pPr marL="0" indent="0">
              <a:buNone/>
            </a:pPr>
            <a:r>
              <a:rPr lang="ru-RU" sz="1000" b="1" dirty="0" smtClean="0">
                <a:latin typeface="Segoe Print" pitchFamily="2" charset="0"/>
              </a:rPr>
              <a:t>Пусть он делает</a:t>
            </a:r>
            <a:r>
              <a:rPr lang="en-US" sz="1000" b="1" dirty="0" smtClean="0">
                <a:latin typeface="Segoe Print" pitchFamily="2" charset="0"/>
              </a:rPr>
              <a:t>  </a:t>
            </a:r>
            <a:r>
              <a:rPr lang="ru-RU" sz="1000" b="1" dirty="0" smtClean="0">
                <a:latin typeface="Segoe Print" pitchFamily="2" charset="0"/>
              </a:rPr>
              <a:t> Пусть они делают </a:t>
            </a:r>
          </a:p>
          <a:p>
            <a:pPr marL="0" indent="0">
              <a:buNone/>
            </a:pPr>
            <a:r>
              <a:rPr lang="ru-RU" sz="1000" b="1" dirty="0">
                <a:latin typeface="Segoe Print" pitchFamily="2" charset="0"/>
              </a:rPr>
              <a:t> </a:t>
            </a:r>
            <a:r>
              <a:rPr lang="ru-RU" sz="1000" b="1" dirty="0" smtClean="0">
                <a:latin typeface="Segoe Print" pitchFamily="2" charset="0"/>
              </a:rPr>
              <a:t>                  все                         все</a:t>
            </a:r>
            <a:endParaRPr lang="ru-RU" sz="1000" b="1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89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Объект 2"/>
          <p:cNvSpPr txBox="1">
            <a:spLocks/>
          </p:cNvSpPr>
          <p:nvPr/>
        </p:nvSpPr>
        <p:spPr>
          <a:xfrm rot="20049941">
            <a:off x="-2606420" y="-1350115"/>
            <a:ext cx="12189798" cy="62344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202263" y="5190625"/>
            <a:ext cx="8765654" cy="1111506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7503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5" y="1"/>
            <a:ext cx="481436" cy="48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02265" y="749068"/>
            <a:ext cx="6745999" cy="1495293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149325" y="769809"/>
            <a:ext cx="5798939" cy="1595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ПОВЕЛИТЕЛЬНОЕ НАКЛОНЕНИЕ ИСПОЛЬЗУЕТСЯ, ЧТОБЫ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</a:t>
            </a:r>
          </a:p>
          <a:p>
            <a:pPr marL="0" indent="0" algn="ctr">
              <a:buNone/>
            </a:pPr>
            <a:endParaRPr lang="it-IT" sz="8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ОСУЩЕСТВЛЯТЬ ПРИКАЗЫ И ПРЕДПИСАНИЯ</a:t>
            </a:r>
            <a:endParaRPr lang="it-IT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ИЗВИНЯТЬСЯ, УТОЧНЯТЬ ИНФОРМАЦИЮ</a:t>
            </a:r>
            <a:endParaRPr lang="it-IT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ПРИГЛАШАТЬ, ПРОСИТЬ, </a:t>
            </a: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УГОВАРИВАТЬ КОГО-ТО СДЕЛАТЬ ЧТО-ТО</a:t>
            </a:r>
            <a:endParaRPr lang="en-US" sz="105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2" y="968707"/>
            <a:ext cx="954856" cy="1056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1"/>
          <p:cNvSpPr txBox="1">
            <a:spLocks/>
          </p:cNvSpPr>
          <p:nvPr/>
        </p:nvSpPr>
        <p:spPr>
          <a:xfrm>
            <a:off x="1333403" y="213668"/>
            <a:ext cx="7553741" cy="5098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latin typeface="Comic Sans MS" pitchFamily="66" charset="0"/>
              </a:rPr>
              <a:t>L’IMPERATIVO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ПОВЕЛИТЕЛЬНОЕ НАКЛОНЕНИЕ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066520" y="2398470"/>
            <a:ext cx="2873632" cy="2504289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бъект 1"/>
          <p:cNvSpPr txBox="1">
            <a:spLocks/>
          </p:cNvSpPr>
          <p:nvPr/>
        </p:nvSpPr>
        <p:spPr>
          <a:xfrm>
            <a:off x="107504" y="454049"/>
            <a:ext cx="1225899" cy="21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ALFASCHOOL.ORG</a:t>
            </a:r>
            <a:endParaRPr lang="en-US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02264" y="2364871"/>
            <a:ext cx="2779614" cy="252624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40412" y="2364871"/>
            <a:ext cx="2911160" cy="2504289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Объект 1"/>
          <p:cNvSpPr txBox="1">
            <a:spLocks/>
          </p:cNvSpPr>
          <p:nvPr/>
        </p:nvSpPr>
        <p:spPr>
          <a:xfrm>
            <a:off x="234812" y="2492896"/>
            <a:ext cx="2748341" cy="379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 smtClean="0">
                <a:latin typeface="Comic Sans MS" pitchFamily="66" charset="0"/>
              </a:rPr>
              <a:t> </a:t>
            </a:r>
            <a:r>
              <a:rPr lang="en-US" sz="2600" b="1" dirty="0" smtClean="0">
                <a:latin typeface="Comic Sans MS" pitchFamily="66" charset="0"/>
              </a:rPr>
              <a:t>CANT</a:t>
            </a:r>
            <a:r>
              <a:rPr lang="en-US" sz="2600" b="1" dirty="0">
                <a:solidFill>
                  <a:srgbClr val="00B0F0"/>
                </a:solidFill>
                <a:latin typeface="Comic Sans MS" pitchFamily="66" charset="0"/>
              </a:rPr>
              <a:t>ARE</a:t>
            </a:r>
            <a:r>
              <a:rPr lang="en-US" sz="1900" dirty="0" smtClean="0">
                <a:latin typeface="Comic Sans MS" pitchFamily="66" charset="0"/>
              </a:rPr>
              <a:t>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ПЕТЬ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                                           </a:t>
            </a:r>
            <a:endParaRPr lang="en-US" sz="9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0" name="Объект 1"/>
          <p:cNvSpPr txBox="1">
            <a:spLocks/>
          </p:cNvSpPr>
          <p:nvPr/>
        </p:nvSpPr>
        <p:spPr>
          <a:xfrm>
            <a:off x="218538" y="2872431"/>
            <a:ext cx="2747065" cy="1780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  ---- 	   </a:t>
            </a:r>
            <a:r>
              <a:rPr lang="ru-RU" sz="1200" b="1" dirty="0" smtClean="0">
                <a:latin typeface="Comic Sans MS" pitchFamily="66" charset="0"/>
              </a:rPr>
              <a:t>  </a:t>
            </a:r>
            <a:r>
              <a:rPr lang="en-US" sz="1200" b="1" dirty="0" smtClean="0">
                <a:latin typeface="Comic Sans MS" pitchFamily="66" charset="0"/>
              </a:rPr>
              <a:t>CANT</a:t>
            </a:r>
            <a:r>
              <a:rPr lang="en-US" sz="1100" b="1" dirty="0" smtClean="0">
                <a:solidFill>
                  <a:srgbClr val="00B0F0"/>
                </a:solidFill>
                <a:latin typeface="Comic Sans MS" pitchFamily="66" charset="0"/>
              </a:rPr>
              <a:t>IAMO</a:t>
            </a:r>
            <a:r>
              <a:rPr lang="en-US" sz="1200" b="1" baseline="30000" dirty="0" smtClean="0">
                <a:latin typeface="Comic Sans MS" pitchFamily="66" charset="0"/>
              </a:rPr>
              <a:t>#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NOI)</a:t>
            </a:r>
          </a:p>
          <a:p>
            <a:pPr marL="0" indent="0">
              <a:buNone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             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давайте споем</a:t>
            </a: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8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CANT</a:t>
            </a:r>
            <a:r>
              <a:rPr lang="en-US" sz="1200" b="1" dirty="0" smtClean="0">
                <a:solidFill>
                  <a:srgbClr val="00B0F0"/>
                </a:solidFill>
                <a:latin typeface="Comic Sans MS" pitchFamily="66" charset="0"/>
              </a:rPr>
              <a:t>A</a:t>
            </a:r>
            <a:r>
              <a:rPr lang="en-US" sz="1200" b="1" baseline="30000" dirty="0" smtClean="0">
                <a:solidFill>
                  <a:srgbClr val="FF0000"/>
                </a:solidFill>
                <a:latin typeface="Comic Sans MS" pitchFamily="66" charset="0"/>
              </a:rPr>
              <a:t>(!)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TU)</a:t>
            </a:r>
            <a:r>
              <a:rPr lang="en-US" sz="11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1100" b="1" dirty="0" smtClean="0">
                <a:solidFill>
                  <a:srgbClr val="0070C0"/>
                </a:solidFill>
                <a:latin typeface="Comic Sans MS" pitchFamily="66" charset="0"/>
              </a:rPr>
              <a:t>   </a:t>
            </a:r>
            <a:r>
              <a:rPr lang="en-US" sz="1200" b="1" dirty="0" smtClean="0">
                <a:latin typeface="Comic Sans MS" pitchFamily="66" charset="0"/>
              </a:rPr>
              <a:t>CANT</a:t>
            </a:r>
            <a:r>
              <a:rPr lang="en-US" sz="1200" b="1" dirty="0" smtClean="0">
                <a:solidFill>
                  <a:srgbClr val="00B0F0"/>
                </a:solidFill>
                <a:latin typeface="Comic Sans MS" pitchFamily="66" charset="0"/>
              </a:rPr>
              <a:t>ATE</a:t>
            </a:r>
            <a:r>
              <a:rPr lang="en-US" sz="1200" b="1" baseline="30000" dirty="0" smtClean="0">
                <a:latin typeface="Comic Sans MS" pitchFamily="66" charset="0"/>
              </a:rPr>
              <a:t> #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(VOI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пой        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 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пойте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8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CANT</a:t>
            </a:r>
            <a:r>
              <a:rPr lang="en-US" sz="1200" b="1" dirty="0" smtClean="0">
                <a:solidFill>
                  <a:srgbClr val="00B0F0"/>
                </a:solidFill>
                <a:latin typeface="Comic Sans MS" pitchFamily="66" charset="0"/>
              </a:rPr>
              <a:t>I</a:t>
            </a:r>
            <a:r>
              <a:rPr lang="en-US" sz="1200" b="1" baseline="30000" dirty="0" smtClean="0">
                <a:solidFill>
                  <a:srgbClr val="FF0000"/>
                </a:solidFill>
                <a:latin typeface="Comic Sans MS" pitchFamily="66" charset="0"/>
              </a:rPr>
              <a:t>(!)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LUI)</a:t>
            </a:r>
            <a:r>
              <a:rPr lang="en-US" sz="12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Comic Sans MS" pitchFamily="66" charset="0"/>
              </a:rPr>
              <a:t>  </a:t>
            </a:r>
            <a:r>
              <a:rPr lang="en-US" sz="1200" b="1" dirty="0" smtClean="0">
                <a:latin typeface="Comic Sans MS" pitchFamily="66" charset="0"/>
              </a:rPr>
              <a:t>CANT</a:t>
            </a:r>
            <a:r>
              <a:rPr lang="en-US" sz="1200" b="1" dirty="0" smtClean="0">
                <a:solidFill>
                  <a:srgbClr val="00B0F0"/>
                </a:solidFill>
                <a:latin typeface="Comic Sans MS" pitchFamily="66" charset="0"/>
              </a:rPr>
              <a:t>INO</a:t>
            </a:r>
            <a:r>
              <a:rPr lang="en-US" sz="1200" b="1" baseline="30000" dirty="0" smtClean="0">
                <a:solidFill>
                  <a:srgbClr val="FF0000"/>
                </a:solidFill>
                <a:latin typeface="Comic Sans MS" pitchFamily="66" charset="0"/>
              </a:rPr>
              <a:t>(!) 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LORO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пусть он поет</a:t>
            </a:r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</a:t>
            </a: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пусть они поют</a:t>
            </a:r>
            <a:endParaRPr lang="en-US" sz="105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05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sz="105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1" name="Объект 1"/>
          <p:cNvSpPr txBox="1">
            <a:spLocks/>
          </p:cNvSpPr>
          <p:nvPr/>
        </p:nvSpPr>
        <p:spPr>
          <a:xfrm>
            <a:off x="3073133" y="2852936"/>
            <a:ext cx="2939027" cy="2352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  ---         </a:t>
            </a:r>
            <a:r>
              <a:rPr lang="ru-RU" sz="1200" b="1" dirty="0" smtClean="0">
                <a:latin typeface="Comic Sans MS" pitchFamily="66" charset="0"/>
              </a:rPr>
              <a:t>   </a:t>
            </a:r>
            <a:r>
              <a:rPr lang="en-US" sz="1200" b="1" dirty="0" smtClean="0">
                <a:latin typeface="Comic Sans MS" pitchFamily="66" charset="0"/>
              </a:rPr>
              <a:t>CRED</a:t>
            </a:r>
            <a:r>
              <a:rPr lang="en-US" sz="1200" b="1" dirty="0" smtClean="0">
                <a:solidFill>
                  <a:srgbClr val="002060"/>
                </a:solidFill>
                <a:latin typeface="Comic Sans MS" pitchFamily="66" charset="0"/>
              </a:rPr>
              <a:t>I</a:t>
            </a:r>
            <a:r>
              <a:rPr lang="en-US" sz="1200" b="1" dirty="0" smtClean="0">
                <a:solidFill>
                  <a:srgbClr val="7030A0"/>
                </a:solidFill>
                <a:latin typeface="Comic Sans MS" pitchFamily="66" charset="0"/>
              </a:rPr>
              <a:t>AMO</a:t>
            </a:r>
            <a:r>
              <a:rPr lang="en-US" sz="1200" b="1" baseline="30000" dirty="0" smtClean="0">
                <a:latin typeface="Comic Sans MS" pitchFamily="66" charset="0"/>
              </a:rPr>
              <a:t>#</a:t>
            </a:r>
            <a:r>
              <a:rPr lang="en-US" sz="12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(NOI)</a:t>
            </a:r>
            <a:r>
              <a:rPr lang="en-US" sz="105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en-US" sz="12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 </a:t>
            </a:r>
            <a:r>
              <a:rPr lang="ru-RU" sz="1200" b="1" dirty="0" smtClean="0">
                <a:latin typeface="Comic Sans MS" pitchFamily="66" charset="0"/>
              </a:rPr>
              <a:t>                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давайте доверимся  </a:t>
            </a:r>
            <a:endParaRPr lang="ru-RU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8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CRED</a:t>
            </a:r>
            <a:r>
              <a:rPr lang="en-US" sz="1200" b="1" dirty="0" smtClean="0">
                <a:solidFill>
                  <a:srgbClr val="7030A0"/>
                </a:solidFill>
                <a:latin typeface="Comic Sans MS" pitchFamily="66" charset="0"/>
              </a:rPr>
              <a:t>I</a:t>
            </a:r>
            <a:r>
              <a:rPr lang="en-US" sz="1200" b="1" baseline="30000" dirty="0" smtClean="0">
                <a:latin typeface="Comic Sans MS" pitchFamily="66" charset="0"/>
              </a:rPr>
              <a:t> #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(TU)</a:t>
            </a:r>
            <a:r>
              <a:rPr lang="en-US" sz="1200" b="1" dirty="0" smtClean="0">
                <a:solidFill>
                  <a:srgbClr val="0070C0"/>
                </a:solidFill>
                <a:latin typeface="Comic Sans MS" pitchFamily="66" charset="0"/>
              </a:rPr>
              <a:t>   </a:t>
            </a:r>
            <a:r>
              <a:rPr lang="ru-RU" sz="12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CRED</a:t>
            </a:r>
            <a:r>
              <a:rPr lang="en-US" sz="1200" b="1" dirty="0" smtClean="0">
                <a:solidFill>
                  <a:srgbClr val="7030A0"/>
                </a:solidFill>
                <a:latin typeface="Comic Sans MS" pitchFamily="66" charset="0"/>
              </a:rPr>
              <a:t>ETE</a:t>
            </a:r>
            <a:r>
              <a:rPr lang="en-US" sz="1200" b="1" baseline="30000" dirty="0" smtClean="0">
                <a:latin typeface="Comic Sans MS" pitchFamily="66" charset="0"/>
              </a:rPr>
              <a:t> #</a:t>
            </a:r>
            <a:r>
              <a:rPr lang="en-US" sz="1200" b="1" dirty="0" smtClean="0">
                <a:latin typeface="Comic Sans MS" pitchFamily="66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(VOI) 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доверяй             доверяйте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8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CRED</a:t>
            </a:r>
            <a:r>
              <a:rPr lang="en-US" sz="1200" b="1" dirty="0" smtClean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en-US" sz="1200" b="1" baseline="30000" dirty="0" smtClean="0">
                <a:solidFill>
                  <a:srgbClr val="FF0000"/>
                </a:solidFill>
                <a:latin typeface="Comic Sans MS" pitchFamily="66" charset="0"/>
              </a:rPr>
              <a:t>(!)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LUI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 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en-US" sz="1200" b="1" dirty="0" smtClean="0">
                <a:latin typeface="Comic Sans MS" pitchFamily="66" charset="0"/>
              </a:rPr>
              <a:t>CRED</a:t>
            </a:r>
            <a:r>
              <a:rPr lang="en-US" sz="1200" b="1" dirty="0" smtClean="0">
                <a:solidFill>
                  <a:srgbClr val="7030A0"/>
                </a:solidFill>
                <a:latin typeface="Comic Sans MS" pitchFamily="66" charset="0"/>
              </a:rPr>
              <a:t>ANO</a:t>
            </a:r>
            <a:r>
              <a:rPr lang="en-US" sz="1100" b="1" baseline="30000" dirty="0" smtClean="0">
                <a:solidFill>
                  <a:srgbClr val="FF0000"/>
                </a:solidFill>
                <a:latin typeface="Comic Sans MS" pitchFamily="66" charset="0"/>
              </a:rPr>
              <a:t>(!)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(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LORO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</a:t>
            </a:r>
            <a:endParaRPr lang="ru-RU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пусть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он доверяет 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пусть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они доверяют </a:t>
            </a:r>
            <a:endParaRPr lang="ru-RU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2" name="Объект 1"/>
          <p:cNvSpPr txBox="1">
            <a:spLocks/>
          </p:cNvSpPr>
          <p:nvPr/>
        </p:nvSpPr>
        <p:spPr>
          <a:xfrm>
            <a:off x="3101385" y="2492896"/>
            <a:ext cx="2748341" cy="379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 smtClean="0">
                <a:latin typeface="Comic Sans MS" pitchFamily="66" charset="0"/>
              </a:rPr>
              <a:t> </a:t>
            </a:r>
            <a:r>
              <a:rPr lang="en-US" sz="2600" b="1" dirty="0" smtClean="0">
                <a:latin typeface="Comic Sans MS" pitchFamily="66" charset="0"/>
              </a:rPr>
              <a:t>CRED</a:t>
            </a:r>
            <a:r>
              <a:rPr lang="en-US" sz="2600" b="1" dirty="0" smtClean="0">
                <a:solidFill>
                  <a:srgbClr val="7030A0"/>
                </a:solidFill>
                <a:latin typeface="Comic Sans MS" pitchFamily="66" charset="0"/>
              </a:rPr>
              <a:t>ERE</a:t>
            </a:r>
            <a:r>
              <a:rPr lang="en-US" sz="1900" dirty="0" smtClean="0">
                <a:latin typeface="Comic Sans MS" pitchFamily="66" charset="0"/>
              </a:rPr>
              <a:t>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ДОВЕРЯТЬ, ВЕРИТЬ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                                           </a:t>
            </a:r>
            <a:endParaRPr lang="en-US" sz="9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4" name="Объект 1"/>
          <p:cNvSpPr txBox="1">
            <a:spLocks/>
          </p:cNvSpPr>
          <p:nvPr/>
        </p:nvSpPr>
        <p:spPr>
          <a:xfrm>
            <a:off x="6129878" y="2492896"/>
            <a:ext cx="2748341" cy="379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 smtClean="0">
                <a:latin typeface="Comic Sans MS" pitchFamily="66" charset="0"/>
              </a:rPr>
              <a:t> </a:t>
            </a:r>
            <a:r>
              <a:rPr lang="en-US" sz="2600" b="1" dirty="0" smtClean="0">
                <a:latin typeface="Comic Sans MS" pitchFamily="66" charset="0"/>
              </a:rPr>
              <a:t>PART</a:t>
            </a:r>
            <a:r>
              <a:rPr lang="en-US" sz="2600" b="1" dirty="0" smtClean="0">
                <a:solidFill>
                  <a:srgbClr val="F824CB"/>
                </a:solidFill>
                <a:latin typeface="Comic Sans MS" pitchFamily="66" charset="0"/>
              </a:rPr>
              <a:t>IRE</a:t>
            </a:r>
            <a:r>
              <a:rPr lang="en-US" sz="1900" dirty="0" smtClean="0">
                <a:latin typeface="Comic Sans MS" pitchFamily="66" charset="0"/>
              </a:rPr>
              <a:t>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УЕЗЖАТЬ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                                           </a:t>
            </a:r>
            <a:endParaRPr lang="en-US" sz="9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6" name="Объект 1"/>
          <p:cNvSpPr txBox="1">
            <a:spLocks/>
          </p:cNvSpPr>
          <p:nvPr/>
        </p:nvSpPr>
        <p:spPr>
          <a:xfrm>
            <a:off x="6040412" y="2872431"/>
            <a:ext cx="2911160" cy="2305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--- 	   </a:t>
            </a:r>
            <a:r>
              <a:rPr lang="ru-RU" sz="1200" b="1" dirty="0" smtClean="0">
                <a:latin typeface="Comic Sans MS" pitchFamily="66" charset="0"/>
              </a:rPr>
              <a:t>  </a:t>
            </a:r>
            <a:r>
              <a:rPr lang="en-US" sz="1200" b="1" dirty="0" smtClean="0">
                <a:latin typeface="Comic Sans MS" pitchFamily="66" charset="0"/>
              </a:rPr>
              <a:t>PART</a:t>
            </a:r>
            <a:r>
              <a:rPr lang="en-US" sz="1200" b="1" dirty="0" smtClean="0">
                <a:solidFill>
                  <a:srgbClr val="F824CB"/>
                </a:solidFill>
                <a:latin typeface="Comic Sans MS" pitchFamily="66" charset="0"/>
              </a:rPr>
              <a:t>IAMO</a:t>
            </a:r>
            <a:r>
              <a:rPr lang="en-US" sz="1200" b="1" baseline="30000" dirty="0" smtClean="0">
                <a:latin typeface="Comic Sans MS" pitchFamily="66" charset="0"/>
              </a:rPr>
              <a:t>#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(NOI)</a:t>
            </a:r>
            <a:r>
              <a:rPr lang="en-US" sz="11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 </a:t>
            </a:r>
            <a:r>
              <a:rPr lang="ru-RU" sz="1200" b="1" dirty="0" smtClean="0">
                <a:latin typeface="Comic Sans MS" pitchFamily="66" charset="0"/>
              </a:rPr>
              <a:t>                  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давайте уедем</a:t>
            </a: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800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PART</a:t>
            </a:r>
            <a:r>
              <a:rPr lang="en-US" sz="1200" b="1" dirty="0" smtClean="0">
                <a:solidFill>
                  <a:srgbClr val="F824CB"/>
                </a:solidFill>
                <a:latin typeface="Comic Sans MS" pitchFamily="66" charset="0"/>
              </a:rPr>
              <a:t>I</a:t>
            </a:r>
            <a:r>
              <a:rPr lang="en-US" sz="1200" b="1" baseline="30000" dirty="0" smtClean="0">
                <a:latin typeface="Comic Sans MS" pitchFamily="66" charset="0"/>
              </a:rPr>
              <a:t> </a:t>
            </a:r>
            <a:r>
              <a:rPr lang="en-US" sz="1200" b="1" baseline="30000" dirty="0">
                <a:latin typeface="Comic Sans MS" pitchFamily="66" charset="0"/>
              </a:rPr>
              <a:t>#</a:t>
            </a:r>
            <a:r>
              <a:rPr lang="en-US" sz="1200" b="1" dirty="0" smtClean="0">
                <a:latin typeface="Comic Sans MS" pitchFamily="66" charset="0"/>
              </a:rPr>
              <a:t>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(TU) 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</a:t>
            </a:r>
            <a:r>
              <a:rPr lang="en-US" sz="1200" b="1" dirty="0" smtClean="0">
                <a:latin typeface="Comic Sans MS" pitchFamily="66" charset="0"/>
              </a:rPr>
              <a:t>PART</a:t>
            </a:r>
            <a:r>
              <a:rPr lang="en-US" sz="1200" b="1" dirty="0" smtClean="0">
                <a:solidFill>
                  <a:srgbClr val="F824CB"/>
                </a:solidFill>
                <a:latin typeface="Comic Sans MS" pitchFamily="66" charset="0"/>
              </a:rPr>
              <a:t>ITE</a:t>
            </a:r>
            <a:r>
              <a:rPr lang="en-US" sz="1200" b="1" baseline="30000" dirty="0" smtClean="0">
                <a:latin typeface="Comic Sans MS" pitchFamily="66" charset="0"/>
              </a:rPr>
              <a:t>#</a:t>
            </a:r>
            <a:r>
              <a:rPr lang="en-US" sz="1200" b="1" dirty="0" smtClean="0">
                <a:latin typeface="Comic Sans MS" pitchFamily="66" charset="0"/>
              </a:rPr>
              <a:t>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(VOI) 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уезжай              уезжайте</a:t>
            </a:r>
            <a:endParaRPr lang="en-US" sz="12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7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PART</a:t>
            </a:r>
            <a:r>
              <a:rPr lang="en-US" sz="1200" b="1" dirty="0" smtClean="0">
                <a:solidFill>
                  <a:srgbClr val="F824CB"/>
                </a:solidFill>
                <a:latin typeface="Comic Sans MS" pitchFamily="66" charset="0"/>
              </a:rPr>
              <a:t>A</a:t>
            </a:r>
            <a:r>
              <a:rPr lang="en-US" sz="1200" b="1" baseline="30000" dirty="0" smtClean="0">
                <a:solidFill>
                  <a:srgbClr val="FF0000"/>
                </a:solidFill>
                <a:latin typeface="Comic Sans MS" pitchFamily="66" charset="0"/>
              </a:rPr>
              <a:t> (!)</a:t>
            </a:r>
            <a:r>
              <a:rPr lang="ru-RU" sz="1200" b="1" baseline="30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LUI)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</a:t>
            </a:r>
            <a:r>
              <a:rPr lang="en-US" sz="1200" b="1" dirty="0" smtClean="0">
                <a:latin typeface="Comic Sans MS" pitchFamily="66" charset="0"/>
              </a:rPr>
              <a:t>PART</a:t>
            </a:r>
            <a:r>
              <a:rPr lang="en-US" sz="1200" b="1" dirty="0" smtClean="0">
                <a:solidFill>
                  <a:srgbClr val="F824CB"/>
                </a:solidFill>
                <a:latin typeface="Comic Sans MS" pitchFamily="66" charset="0"/>
              </a:rPr>
              <a:t>ANO</a:t>
            </a:r>
            <a:r>
              <a:rPr lang="en-US" sz="1200" b="1" baseline="30000" dirty="0" smtClean="0">
                <a:solidFill>
                  <a:srgbClr val="FF0000"/>
                </a:solidFill>
                <a:latin typeface="Comic Sans MS" pitchFamily="66" charset="0"/>
              </a:rPr>
              <a:t>(!)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LORO)</a:t>
            </a:r>
            <a:endParaRPr lang="ru-RU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пусть он уезжает  пусть они уезжают</a:t>
            </a:r>
            <a:endParaRPr lang="ru-RU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4" name="Объект 1"/>
          <p:cNvSpPr txBox="1">
            <a:spLocks/>
          </p:cNvSpPr>
          <p:nvPr/>
        </p:nvSpPr>
        <p:spPr>
          <a:xfrm>
            <a:off x="218538" y="4941168"/>
            <a:ext cx="873303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50" b="1" baseline="30000" dirty="0" smtClean="0">
                <a:latin typeface="Comic Sans MS" pitchFamily="66" charset="0"/>
              </a:rPr>
              <a:t> </a:t>
            </a:r>
            <a:r>
              <a:rPr lang="en-US" sz="1050" b="1" baseline="30000" dirty="0">
                <a:latin typeface="Comic Sans MS" pitchFamily="66" charset="0"/>
              </a:rPr>
              <a:t># 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= P</a:t>
            </a:r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RESENTE 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INDICATIVO </a:t>
            </a:r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	</a:t>
            </a:r>
            <a:r>
              <a:rPr lang="en-US" sz="1050" b="1" baseline="30000" dirty="0" smtClean="0">
                <a:solidFill>
                  <a:srgbClr val="FF0000"/>
                </a:solidFill>
                <a:latin typeface="Comic Sans MS" pitchFamily="66" charset="0"/>
              </a:rPr>
              <a:t>(!) </a:t>
            </a:r>
            <a:r>
              <a:rPr lang="ru-RU" sz="105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≠</a:t>
            </a:r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PRESENTE INDICATIVO </a:t>
            </a:r>
            <a:endParaRPr lang="it-IT" sz="105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5" name="Picture 18" descr="Risultati immagini per ÐÐÐÐÐÐÐÐ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50" y="5398904"/>
            <a:ext cx="772165" cy="69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Объект 1"/>
          <p:cNvSpPr txBox="1">
            <a:spLocks/>
          </p:cNvSpPr>
          <p:nvPr/>
        </p:nvSpPr>
        <p:spPr>
          <a:xfrm>
            <a:off x="1259632" y="5269822"/>
            <a:ext cx="7200800" cy="1201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9324" y="5232102"/>
            <a:ext cx="781859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В ПОВЕЛИТЕЛЬНОЙ ФОРМЕ НИКОГДА НЕ ИСПОЛЬЗУЮТСЯ ЛИЧНЫЕ МЕСТОИМЕНИЯ В ФОРМЕ ПОДЛЕЖАЩЕГО</a:t>
            </a:r>
            <a:r>
              <a:rPr lang="it-IT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НАПРИМЕР, ГОВОРЯТ</a:t>
            </a:r>
            <a:r>
              <a:rPr lang="it-IT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 </a:t>
            </a:r>
            <a:r>
              <a:rPr lang="it-IT" sz="1100" b="1" dirty="0" smtClean="0">
                <a:latin typeface="Comic Sans MS" pitchFamily="66" charset="0"/>
              </a:rPr>
              <a:t>“FATE PRESTO!” </a:t>
            </a:r>
            <a:r>
              <a:rPr lang="it-IT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E 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NON</a:t>
            </a:r>
            <a:r>
              <a:rPr lang="it-IT" sz="1100" b="1" dirty="0" smtClean="0">
                <a:latin typeface="Comic Sans MS" pitchFamily="66" charset="0"/>
              </a:rPr>
              <a:t> “VOI FATE PRESTO!”.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ПОВЕЛИТЕЛЬНОЕ НАКЛОНЕНИЕ В ОТРИЦАТЕЛЬНОЙ ФОРМЕ ВЫРАЖАЕТ ЗАПРЕТ И ВО 2-ОМ Л. ЕД.Ч. ОБРАЗУЕТСЯ </a:t>
            </a:r>
            <a:r>
              <a:rPr lang="it-IT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 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С ПОМОЩЬЮ ИНФИНИТИВА, КОТОРОМУ ПРЕДШЕСТВУЕТ ЧАСТИЦА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”</a:t>
            </a:r>
            <a:r>
              <a:rPr lang="it-IT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NON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”</a:t>
            </a:r>
            <a:r>
              <a:rPr lang="it-IT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 </a:t>
            </a:r>
            <a:r>
              <a:rPr lang="it-IT" sz="1100" b="1" dirty="0">
                <a:latin typeface="Comic Sans MS" pitchFamily="66" charset="0"/>
              </a:rPr>
              <a:t>NON PERDERE TEMPO!</a:t>
            </a:r>
            <a:endParaRPr lang="ru-RU" sz="1100" b="1" dirty="0">
              <a:latin typeface="Comic Sans MS" pitchFamily="66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219" y1="25574" x2="25219" y2="25574"/>
                        <a14:foregroundMark x1="30262" y1="23410" x2="30262" y2="23410"/>
                        <a14:foregroundMark x1="26429" y1="21443" x2="26429" y2="21443"/>
                        <a14:foregroundMark x1="27841" y1="23410" x2="27841" y2="23410"/>
                        <a14:foregroundMark x1="23806" y1="24197" x2="23806" y2="24197"/>
                        <a14:foregroundMark x1="23403" y1="22230" x2="23403" y2="22230"/>
                        <a14:foregroundMark x1="22999" y1="26557" x2="22999" y2="26557"/>
                        <a14:foregroundMark x1="18763" y1="9443" x2="18763" y2="9443"/>
                        <a14:foregroundMark x1="22596" y1="4525" x2="22596" y2="4525"/>
                        <a14:foregroundMark x1="10894" y1="13377" x2="10894" y2="13377"/>
                        <a14:foregroundMark x1="12912" y1="8066" x2="12912" y2="8066"/>
                        <a14:foregroundMark x1="10894" y1="16918" x2="10894" y2="16918"/>
                        <a14:foregroundMark x1="12710" y1="19279" x2="12710" y2="19279"/>
                        <a14:foregroundMark x1="12105" y1="21246" x2="12105" y2="21246"/>
                        <a14:foregroundMark x1="13517" y1="21836" x2="13517" y2="21836"/>
                        <a14:foregroundMark x1="38534" y1="64328" x2="38534" y2="64328"/>
                        <a14:foregroundMark x1="43578" y1="87738" x2="43578" y2="87738"/>
                        <a14:foregroundMark x1="61332" y1="26557" x2="61332" y2="26557"/>
                        <a14:foregroundMark x1="64963" y1="27148" x2="64963" y2="27148"/>
                        <a14:foregroundMark x1="54270" y1="20262" x2="54270" y2="20262"/>
                        <a14:foregroundMark x1="59314" y1="21639" x2="59314" y2="21639"/>
                        <a14:foregroundMark x1="59718" y1="24787" x2="59718" y2="24787"/>
                        <a14:foregroundMark x1="16745" y1="13967" x2="16745" y2="13967"/>
                        <a14:foregroundMark x1="16543" y1="6492" x2="16543" y2="6492"/>
                        <a14:foregroundMark x1="76664" y1="88131" x2="76664" y2="88131"/>
                        <a14:foregroundMark x1="80094" y1="95410" x2="80094" y2="95410"/>
                        <a14:foregroundMark x1="89778" y1="93639" x2="89778" y2="93639"/>
                        <a14:foregroundMark x1="62744" y1="24787" x2="62744" y2="24787"/>
                        <a14:foregroundMark x1="17350" y1="10623" x2="17350" y2="10623"/>
                        <a14:foregroundMark x1="22192" y1="24787" x2="22192" y2="24787"/>
                        <a14:foregroundMark x1="25420" y1="24393" x2="25420" y2="24393"/>
                        <a14:foregroundMark x1="25420" y1="23213" x2="25420" y2="23213"/>
                        <a14:foregroundMark x1="29455" y1="25180" x2="29455" y2="25180"/>
                        <a14:foregroundMark x1="76261" y1="78492" x2="76261" y2="78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800" y="76116"/>
            <a:ext cx="2075704" cy="2128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05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Объект 2"/>
          <p:cNvSpPr txBox="1">
            <a:spLocks/>
          </p:cNvSpPr>
          <p:nvPr/>
        </p:nvSpPr>
        <p:spPr>
          <a:xfrm rot="20049941">
            <a:off x="-2606420" y="-1350115"/>
            <a:ext cx="12189798" cy="62344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60090" y="4873824"/>
            <a:ext cx="8732390" cy="1556121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179512" y="2771868"/>
            <a:ext cx="8856984" cy="3537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179512" y="2917328"/>
            <a:ext cx="8784976" cy="324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91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40326"/>
            <a:ext cx="1767212" cy="1677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02265" y="749068"/>
            <a:ext cx="7250055" cy="1095756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1200368" y="769808"/>
            <a:ext cx="6251952" cy="1035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ГЛАГОЛЫ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</a:t>
            </a:r>
          </a:p>
          <a:p>
            <a:pPr marL="0" indent="0" algn="ctr">
              <a:buNone/>
            </a:pP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ANDARE, DARE, DIRE, STARE</a:t>
            </a:r>
            <a:r>
              <a:rPr lang="it-IT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 </a:t>
            </a:r>
          </a:p>
          <a:p>
            <a:pPr marL="0" indent="0" algn="ctr">
              <a:buNone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ОБРАЗУЮТ ПОВЕЛИТЕЛЬНУЮ ФОРМУ 2-ОГО Л. ОСОБЫМ СПОСОБОМ</a:t>
            </a: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</a:t>
            </a:r>
          </a:p>
          <a:p>
            <a:pPr marL="0" indent="0">
              <a:buNone/>
            </a:pPr>
            <a:endParaRPr lang="en-US" sz="11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6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8" y="749068"/>
            <a:ext cx="954856" cy="1056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5" y="1"/>
            <a:ext cx="481436" cy="48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Объект 1"/>
          <p:cNvSpPr txBox="1">
            <a:spLocks/>
          </p:cNvSpPr>
          <p:nvPr/>
        </p:nvSpPr>
        <p:spPr>
          <a:xfrm>
            <a:off x="1333403" y="213668"/>
            <a:ext cx="6118917" cy="509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b="1" dirty="0">
                <a:latin typeface="Comic Sans MS" pitchFamily="66" charset="0"/>
              </a:rPr>
              <a:t>FORME IRREGOLARI DELL’IMPERATIVO</a:t>
            </a:r>
          </a:p>
          <a:p>
            <a:pPr marL="0" indent="0" algn="ctr">
              <a:buNone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ПОВЕЛИТЕЛЬНОЕ НАКЛОНЕНИЕ ДЛЯ НЕПРАВИЛЬНЫХ ГЛАГОЛОВ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Объект 1"/>
          <p:cNvSpPr txBox="1">
            <a:spLocks/>
          </p:cNvSpPr>
          <p:nvPr/>
        </p:nvSpPr>
        <p:spPr>
          <a:xfrm>
            <a:off x="107504" y="454049"/>
            <a:ext cx="1225899" cy="21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ALFASCHOOL.ORG</a:t>
            </a:r>
            <a:endParaRPr lang="en-US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633" y="4959386"/>
            <a:ext cx="84498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С 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«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КОРОТКИМИ ГЛАГОЛАМИ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» (ANDARE, DARE, DIRE, STARE, FARE)</a:t>
            </a:r>
          </a:p>
          <a:p>
            <a:pPr algn="ctr"/>
            <a:r>
              <a:rPr lang="en-US" sz="1400" b="1" dirty="0" smtClean="0">
                <a:latin typeface="Comic Sans MS" pitchFamily="66" charset="0"/>
              </a:rPr>
              <a:t>VA</a:t>
            </a:r>
            <a:r>
              <a:rPr lang="en-US" sz="1400" b="1" dirty="0" smtClean="0">
                <a:solidFill>
                  <a:srgbClr val="F824CB"/>
                </a:solidFill>
                <a:latin typeface="Comic Sans MS" pitchFamily="66" charset="0"/>
              </a:rPr>
              <a:t>MM</a:t>
            </a:r>
            <a:r>
              <a:rPr lang="en-US" sz="1400" b="1" dirty="0" smtClean="0">
                <a:latin typeface="Comic Sans MS" pitchFamily="66" charset="0"/>
              </a:rPr>
              <a:t>I (</a:t>
            </a:r>
            <a:r>
              <a:rPr lang="en-US" sz="1400" b="1" dirty="0">
                <a:latin typeface="Comic Sans MS" pitchFamily="66" charset="0"/>
              </a:rPr>
              <a:t>VAI PER ME)!</a:t>
            </a:r>
            <a:r>
              <a:rPr lang="en-US" sz="1400" b="1" dirty="0" smtClean="0">
                <a:latin typeface="Comic Sans MS" pitchFamily="66" charset="0"/>
              </a:rPr>
              <a:t> A PRENDERE UNA BIRRA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–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СХОДИ МНЕ ЗА ПИВОМ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14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n-US" sz="1400" b="1" dirty="0" smtClean="0">
                <a:latin typeface="Comic Sans MS" pitchFamily="66" charset="0"/>
              </a:rPr>
              <a:t>DA</a:t>
            </a:r>
            <a:r>
              <a:rPr lang="en-US" sz="1400" b="1" dirty="0" smtClean="0">
                <a:solidFill>
                  <a:srgbClr val="F824CB"/>
                </a:solidFill>
                <a:latin typeface="Comic Sans MS" pitchFamily="66" charset="0"/>
              </a:rPr>
              <a:t>MM</a:t>
            </a:r>
            <a:r>
              <a:rPr lang="en-US" sz="1400" b="1" dirty="0" smtClean="0">
                <a:latin typeface="Comic Sans MS" pitchFamily="66" charset="0"/>
              </a:rPr>
              <a:t>I (DA’ A ME) LA TUA PENNA!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–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ДАЙ МНЕ ТВОЮ РУЧКУ!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n-US" sz="1400" b="1" dirty="0" smtClean="0">
                <a:latin typeface="Comic Sans MS" pitchFamily="66" charset="0"/>
              </a:rPr>
              <a:t>DI</a:t>
            </a:r>
            <a:r>
              <a:rPr lang="en-US" sz="1400" b="1" dirty="0" smtClean="0">
                <a:solidFill>
                  <a:srgbClr val="F824CB"/>
                </a:solidFill>
                <a:latin typeface="Comic Sans MS" pitchFamily="66" charset="0"/>
              </a:rPr>
              <a:t>LL</a:t>
            </a:r>
            <a:r>
              <a:rPr lang="en-US" sz="1400" b="1" dirty="0" smtClean="0">
                <a:latin typeface="Comic Sans MS" pitchFamily="66" charset="0"/>
              </a:rPr>
              <a:t>E (DI’ A LEI) LA VERITA!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–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СКАЖИ ЕЙ ПРАВДУ!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n-US" sz="1400" b="1" dirty="0" smtClean="0">
                <a:latin typeface="Comic Sans MS" pitchFamily="66" charset="0"/>
              </a:rPr>
              <a:t>STA</a:t>
            </a:r>
            <a:r>
              <a:rPr lang="en-US" sz="1400" b="1" dirty="0" smtClean="0">
                <a:solidFill>
                  <a:srgbClr val="F824CB"/>
                </a:solidFill>
                <a:latin typeface="Comic Sans MS" pitchFamily="66" charset="0"/>
              </a:rPr>
              <a:t>MM</a:t>
            </a:r>
            <a:r>
              <a:rPr lang="en-US" sz="1400" b="1" dirty="0" smtClean="0">
                <a:latin typeface="Comic Sans MS" pitchFamily="66" charset="0"/>
              </a:rPr>
              <a:t>I A SENTIRE (STAI A SENTIRE ME)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–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ПОСЛУШАЙ МЕНЯ!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n-US" sz="1400" b="1" dirty="0" smtClean="0">
                <a:latin typeface="Comic Sans MS" pitchFamily="66" charset="0"/>
              </a:rPr>
              <a:t>FA</a:t>
            </a:r>
            <a:r>
              <a:rPr lang="en-US" sz="1400" b="1" dirty="0" smtClean="0">
                <a:solidFill>
                  <a:srgbClr val="F824CB"/>
                </a:solidFill>
                <a:latin typeface="Comic Sans MS" pitchFamily="66" charset="0"/>
              </a:rPr>
              <a:t>CC</a:t>
            </a:r>
            <a:r>
              <a:rPr lang="en-US" sz="1400" b="1" dirty="0" smtClean="0">
                <a:latin typeface="Comic Sans MS" pitchFamily="66" charset="0"/>
              </a:rPr>
              <a:t>I SAPERE (FA’ SAPERE A NOI)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–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ДАЙ НАМ ЗНАТЬ!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it-IT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9511" y="1988840"/>
            <a:ext cx="4213349" cy="1296144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бъект 1"/>
          <p:cNvSpPr txBox="1">
            <a:spLocks/>
          </p:cNvSpPr>
          <p:nvPr/>
        </p:nvSpPr>
        <p:spPr>
          <a:xfrm>
            <a:off x="229556" y="2102872"/>
            <a:ext cx="2811072" cy="379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 smtClean="0">
                <a:latin typeface="Comic Sans MS" pitchFamily="66" charset="0"/>
              </a:rPr>
              <a:t> </a:t>
            </a:r>
            <a:r>
              <a:rPr lang="en-US" sz="3100" b="1" dirty="0" smtClean="0">
                <a:latin typeface="Comic Sans MS" pitchFamily="66" charset="0"/>
              </a:rPr>
              <a:t>ANDARE</a:t>
            </a:r>
            <a:r>
              <a:rPr lang="en-US" sz="2600" b="1" dirty="0" smtClean="0">
                <a:latin typeface="Comic Sans MS" pitchFamily="66" charset="0"/>
              </a:rPr>
              <a:t> 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7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ИДТИ, ЕХАТЬ</a:t>
            </a:r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6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" name="Объект 1"/>
          <p:cNvSpPr txBox="1">
            <a:spLocks/>
          </p:cNvSpPr>
          <p:nvPr/>
        </p:nvSpPr>
        <p:spPr>
          <a:xfrm>
            <a:off x="293562" y="2411828"/>
            <a:ext cx="3990406" cy="108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latin typeface="Comic Sans MS" pitchFamily="66" charset="0"/>
              </a:rPr>
              <a:t>  ---- 	     	ANDIAMO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(NOI) </a:t>
            </a:r>
          </a:p>
          <a:p>
            <a:pPr marL="0" indent="0">
              <a:buNone/>
            </a:pPr>
            <a:r>
              <a:rPr lang="en-US" sz="1400" b="1" dirty="0" smtClean="0">
                <a:latin typeface="Comic Sans MS" pitchFamily="66" charset="0"/>
              </a:rPr>
              <a:t> VAI / VA’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(TU)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en-US" sz="1400" b="1" dirty="0" smtClean="0">
                <a:latin typeface="Comic Sans MS" pitchFamily="66" charset="0"/>
              </a:rPr>
              <a:t>ANDATE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</a:rPr>
              <a:t> 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VOI) </a:t>
            </a:r>
          </a:p>
          <a:p>
            <a:pPr marL="0" indent="0">
              <a:buNone/>
            </a:pPr>
            <a:r>
              <a:rPr lang="en-US" sz="1400" b="1" dirty="0" smtClean="0">
                <a:latin typeface="Comic Sans MS" pitchFamily="66" charset="0"/>
              </a:rPr>
              <a:t> VADA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(LUI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 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	</a:t>
            </a:r>
            <a:r>
              <a:rPr lang="en-US" sz="1400" b="1" dirty="0" smtClean="0">
                <a:latin typeface="Comic Sans MS" pitchFamily="66" charset="0"/>
              </a:rPr>
              <a:t>VADANO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(LORO)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608004" y="1988840"/>
            <a:ext cx="4284476" cy="1287083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бъект 1"/>
          <p:cNvSpPr txBox="1">
            <a:spLocks/>
          </p:cNvSpPr>
          <p:nvPr/>
        </p:nvSpPr>
        <p:spPr>
          <a:xfrm>
            <a:off x="4838068" y="2102873"/>
            <a:ext cx="2811072" cy="379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 smtClean="0">
                <a:latin typeface="Comic Sans MS" pitchFamily="66" charset="0"/>
              </a:rPr>
              <a:t> </a:t>
            </a:r>
            <a:r>
              <a:rPr lang="en-US" sz="2800" b="1" dirty="0" smtClean="0">
                <a:latin typeface="Comic Sans MS" pitchFamily="66" charset="0"/>
              </a:rPr>
              <a:t>DARE</a:t>
            </a:r>
            <a:r>
              <a:rPr lang="en-US" sz="2600" b="1" dirty="0" smtClean="0">
                <a:latin typeface="Comic Sans MS" pitchFamily="66" charset="0"/>
              </a:rPr>
              <a:t>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ДАВАТЬ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9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" name="Объект 1"/>
          <p:cNvSpPr txBox="1">
            <a:spLocks/>
          </p:cNvSpPr>
          <p:nvPr/>
        </p:nvSpPr>
        <p:spPr>
          <a:xfrm>
            <a:off x="4902074" y="2411829"/>
            <a:ext cx="3990406" cy="108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  </a:t>
            </a:r>
            <a:r>
              <a:rPr lang="en-US" sz="1400" b="1" dirty="0" smtClean="0">
                <a:latin typeface="Comic Sans MS" pitchFamily="66" charset="0"/>
              </a:rPr>
              <a:t>---- 	     	DIAMO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(NOI) </a:t>
            </a:r>
          </a:p>
          <a:p>
            <a:pPr marL="0" indent="0">
              <a:buNone/>
            </a:pPr>
            <a:r>
              <a:rPr lang="en-US" sz="1400" b="1" dirty="0" smtClean="0">
                <a:latin typeface="Comic Sans MS" pitchFamily="66" charset="0"/>
              </a:rPr>
              <a:t> </a:t>
            </a:r>
            <a:r>
              <a:rPr lang="en-US" sz="1400" b="1" dirty="0">
                <a:latin typeface="Comic Sans MS" pitchFamily="66" charset="0"/>
              </a:rPr>
              <a:t>D</a:t>
            </a:r>
            <a:r>
              <a:rPr lang="en-US" sz="1400" b="1" dirty="0" smtClean="0">
                <a:latin typeface="Comic Sans MS" pitchFamily="66" charset="0"/>
              </a:rPr>
              <a:t>AI / </a:t>
            </a:r>
            <a:r>
              <a:rPr lang="en-US" sz="1400" b="1" dirty="0">
                <a:latin typeface="Comic Sans MS" pitchFamily="66" charset="0"/>
              </a:rPr>
              <a:t>D</a:t>
            </a:r>
            <a:r>
              <a:rPr lang="en-US" sz="1400" b="1" dirty="0" smtClean="0">
                <a:latin typeface="Comic Sans MS" pitchFamily="66" charset="0"/>
              </a:rPr>
              <a:t>A’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(TU)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en-US" sz="1400" b="1" dirty="0" smtClean="0">
                <a:latin typeface="Comic Sans MS" pitchFamily="66" charset="0"/>
              </a:rPr>
              <a:t>DATE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(VOI) </a:t>
            </a:r>
          </a:p>
          <a:p>
            <a:pPr marL="0" indent="0">
              <a:buNone/>
            </a:pPr>
            <a:r>
              <a:rPr lang="en-US" sz="1400" b="1" dirty="0" smtClean="0">
                <a:latin typeface="Comic Sans MS" pitchFamily="66" charset="0"/>
              </a:rPr>
              <a:t> DIA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(LUI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 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	</a:t>
            </a:r>
            <a:r>
              <a:rPr lang="en-US" sz="1400" b="1" dirty="0" smtClean="0">
                <a:latin typeface="Comic Sans MS" pitchFamily="66" charset="0"/>
              </a:rPr>
              <a:t>DIANO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(LORO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</a:t>
            </a:r>
            <a:endParaRPr lang="ru-RU" sz="105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79511" y="3429000"/>
            <a:ext cx="4213349" cy="1296144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бъект 1"/>
          <p:cNvSpPr txBox="1">
            <a:spLocks/>
          </p:cNvSpPr>
          <p:nvPr/>
        </p:nvSpPr>
        <p:spPr>
          <a:xfrm>
            <a:off x="229556" y="3471024"/>
            <a:ext cx="2811072" cy="379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Comic Sans MS" pitchFamily="66" charset="0"/>
              </a:rPr>
              <a:t> DIRE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en-US" sz="15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5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ГОВОРИТЬ, СКАЗАТЬ</a:t>
            </a:r>
            <a:r>
              <a:rPr lang="en-US" sz="15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15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9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3" name="Объект 1"/>
          <p:cNvSpPr txBox="1">
            <a:spLocks/>
          </p:cNvSpPr>
          <p:nvPr/>
        </p:nvSpPr>
        <p:spPr>
          <a:xfrm>
            <a:off x="293562" y="3779980"/>
            <a:ext cx="3990406" cy="108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latin typeface="Comic Sans MS" pitchFamily="66" charset="0"/>
              </a:rPr>
              <a:t>  ---- 	     	DICIAMO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(NOI) </a:t>
            </a:r>
          </a:p>
          <a:p>
            <a:pPr marL="0" indent="0">
              <a:buNone/>
            </a:pPr>
            <a:r>
              <a:rPr lang="en-US" sz="1400" b="1" dirty="0" smtClean="0">
                <a:latin typeface="Comic Sans MS" pitchFamily="66" charset="0"/>
              </a:rPr>
              <a:t> DI’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(TU)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	</a:t>
            </a:r>
            <a:r>
              <a:rPr lang="en-US" sz="1400" b="1" dirty="0" smtClean="0">
                <a:latin typeface="Comic Sans MS" pitchFamily="66" charset="0"/>
              </a:rPr>
              <a:t>DITE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</a:rPr>
              <a:t>     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VOI) </a:t>
            </a:r>
          </a:p>
          <a:p>
            <a:pPr marL="0" indent="0">
              <a:buNone/>
            </a:pPr>
            <a:r>
              <a:rPr lang="en-US" sz="1400" b="1" dirty="0" smtClean="0">
                <a:latin typeface="Comic Sans MS" pitchFamily="66" charset="0"/>
              </a:rPr>
              <a:t> DICA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(LUI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 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	</a:t>
            </a:r>
            <a:r>
              <a:rPr lang="en-US" sz="1400" b="1" dirty="0" smtClean="0">
                <a:latin typeface="Comic Sans MS" pitchFamily="66" charset="0"/>
              </a:rPr>
              <a:t>DICANO 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LORO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</a:t>
            </a:r>
            <a:endParaRPr lang="ru-RU" sz="105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608004" y="3438061"/>
            <a:ext cx="4284476" cy="1296144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бъект 1"/>
          <p:cNvSpPr txBox="1">
            <a:spLocks/>
          </p:cNvSpPr>
          <p:nvPr/>
        </p:nvSpPr>
        <p:spPr>
          <a:xfrm>
            <a:off x="4838068" y="3423153"/>
            <a:ext cx="3910396" cy="534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 smtClean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STARE</a:t>
            </a:r>
            <a:r>
              <a:rPr lang="ru-RU" sz="2600" b="1" dirty="0" smtClean="0">
                <a:latin typeface="Comic Sans MS" pitchFamily="66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БЫТЬ, СИДЕТЬ (ДОМА, В ОФИСЕ,…)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9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6" name="Объект 1"/>
          <p:cNvSpPr txBox="1">
            <a:spLocks/>
          </p:cNvSpPr>
          <p:nvPr/>
        </p:nvSpPr>
        <p:spPr>
          <a:xfrm>
            <a:off x="4902074" y="3861049"/>
            <a:ext cx="3990406" cy="108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  </a:t>
            </a:r>
            <a:r>
              <a:rPr lang="en-US" sz="1400" b="1" dirty="0" smtClean="0">
                <a:latin typeface="Comic Sans MS" pitchFamily="66" charset="0"/>
              </a:rPr>
              <a:t>---- 	     	STIAMO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(NOI) </a:t>
            </a:r>
          </a:p>
          <a:p>
            <a:pPr marL="0" indent="0">
              <a:buNone/>
            </a:pPr>
            <a:r>
              <a:rPr lang="en-US" sz="1400" b="1" dirty="0" smtClean="0">
                <a:latin typeface="Comic Sans MS" pitchFamily="66" charset="0"/>
              </a:rPr>
              <a:t> STAI / STA’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(TU)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en-US" sz="1400" b="1" dirty="0" smtClean="0">
                <a:latin typeface="Comic Sans MS" pitchFamily="66" charset="0"/>
              </a:rPr>
              <a:t>STATE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(VOI) </a:t>
            </a:r>
          </a:p>
          <a:p>
            <a:pPr marL="0" indent="0">
              <a:buNone/>
            </a:pPr>
            <a:r>
              <a:rPr lang="en-US" sz="1400" b="1" dirty="0" smtClean="0">
                <a:latin typeface="Comic Sans MS" pitchFamily="66" charset="0"/>
              </a:rPr>
              <a:t> STIA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(LUI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) 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	</a:t>
            </a:r>
            <a:r>
              <a:rPr lang="en-US" sz="1400" b="1" dirty="0" smtClean="0">
                <a:latin typeface="Comic Sans MS" pitchFamily="66" charset="0"/>
              </a:rPr>
              <a:t>STIANO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(LORO)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627503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1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2"/>
          <p:cNvSpPr txBox="1">
            <a:spLocks/>
          </p:cNvSpPr>
          <p:nvPr/>
        </p:nvSpPr>
        <p:spPr>
          <a:xfrm rot="20049941">
            <a:off x="-2606420" y="-1350115"/>
            <a:ext cx="12189798" cy="62344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33403" y="116632"/>
            <a:ext cx="7559078" cy="447684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1333403" y="168008"/>
            <a:ext cx="7588862" cy="1035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ОШИБКИ, КОТОРЫЕ ЧАЩЕ ВСЕГО СОВЕРШАЮТ РУССКИЕ.</a:t>
            </a:r>
            <a:endParaRPr lang="en-US" sz="18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3763" y="1052736"/>
            <a:ext cx="5609194" cy="5328592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1"/>
          <p:cNvSpPr txBox="1">
            <a:spLocks/>
          </p:cNvSpPr>
          <p:nvPr/>
        </p:nvSpPr>
        <p:spPr>
          <a:xfrm>
            <a:off x="284600" y="1484783"/>
            <a:ext cx="5488357" cy="5003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1)…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ЗАПРАШИВАЯ ИНФОРМАЦИЮ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</a:t>
            </a:r>
            <a:endParaRPr lang="ru-RU" sz="14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b="1" dirty="0" smtClean="0">
                <a:latin typeface="Comic Sans MS" pitchFamily="66" charset="0"/>
              </a:rPr>
              <a:t>“MI SCUS</a:t>
            </a:r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sz="1400" b="1" dirty="0" smtClean="0">
                <a:latin typeface="Comic Sans MS" pitchFamily="66" charset="0"/>
              </a:rPr>
              <a:t>, DOVE SI TROVA IL COLOSSEO?” 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ПРОСТИТЕ, ГДЕ НАХОДИТСЯ КОЛИЗЕЙ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?]</a:t>
            </a: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Comic Sans MS" pitchFamily="66" charset="0"/>
              </a:rPr>
              <a:t>ВНИМАНИЕ</a:t>
            </a:r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!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ИНФОРМАЦИЯ ЗАПРАШИВАЕТСЯ С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IMPERATIVO,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ГЛАГОЛ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SCUSARE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3 Л. ЕД.Ч СПРЯГАЕТСЯ С БУКВОЙ НА КОНЦЕ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 </a:t>
            </a:r>
            <a:r>
              <a:rPr lang="en-US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”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А НЕ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”</a:t>
            </a:r>
          </a:p>
          <a:p>
            <a:pPr marL="0" indent="0" algn="ctr">
              <a:buNone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ПОЭТОМУ ГОВОРЯТ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</a:t>
            </a:r>
          </a:p>
          <a:p>
            <a:pPr marL="0" indent="0" algn="ctr">
              <a:buNone/>
            </a:pPr>
            <a:r>
              <a:rPr lang="en-US" sz="1400" b="1" dirty="0" smtClean="0">
                <a:latin typeface="Comic Sans MS" pitchFamily="66" charset="0"/>
              </a:rPr>
              <a:t>“</a:t>
            </a:r>
            <a:r>
              <a:rPr lang="en-US" sz="1400" b="1" dirty="0">
                <a:latin typeface="Comic Sans MS" pitchFamily="66" charset="0"/>
              </a:rPr>
              <a:t>MI </a:t>
            </a:r>
            <a:r>
              <a:rPr lang="en-US" sz="1400" b="1" dirty="0" smtClean="0">
                <a:latin typeface="Comic Sans MS" pitchFamily="66" charset="0"/>
              </a:rPr>
              <a:t>SCUS</a:t>
            </a:r>
            <a:r>
              <a:rPr lang="en-US" sz="1400" b="1" dirty="0" smtClean="0">
                <a:solidFill>
                  <a:srgbClr val="00B050"/>
                </a:solidFill>
                <a:latin typeface="Comic Sans MS" pitchFamily="66" charset="0"/>
              </a:rPr>
              <a:t>I</a:t>
            </a:r>
            <a:r>
              <a:rPr lang="en-US" sz="1400" b="1" dirty="0" smtClean="0">
                <a:latin typeface="Comic Sans MS" pitchFamily="66" charset="0"/>
              </a:rPr>
              <a:t>, </a:t>
            </a:r>
            <a:r>
              <a:rPr lang="en-US" sz="1400" b="1" dirty="0">
                <a:latin typeface="Comic Sans MS" pitchFamily="66" charset="0"/>
              </a:rPr>
              <a:t>DOVE SI TROVA IL COLOSSEO?” </a:t>
            </a:r>
            <a:endParaRPr lang="en-US" sz="14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2) …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ФОРМЕ ВЕЖЛИВОГО ОБРАЩЕНИЯ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</a:t>
            </a:r>
            <a:endParaRPr lang="ru-RU" sz="1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b="1" dirty="0" smtClean="0">
                <a:latin typeface="Comic Sans MS" pitchFamily="66" charset="0"/>
              </a:rPr>
              <a:t>“DICA</a:t>
            </a:r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MI</a:t>
            </a:r>
            <a:r>
              <a:rPr lang="ru-RU" sz="1400" b="1" dirty="0" smtClean="0">
                <a:latin typeface="Comic Sans MS" pitchFamily="66" charset="0"/>
              </a:rPr>
              <a:t> </a:t>
            </a:r>
            <a:r>
              <a:rPr lang="en-US" sz="1400" b="1" dirty="0" smtClean="0">
                <a:latin typeface="Comic Sans MS" pitchFamily="66" charset="0"/>
              </a:rPr>
              <a:t>PER FAVORE DOVE SI TROVA IL COLOSSEO?”</a:t>
            </a:r>
            <a:endParaRPr lang="en-US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СКАЖИТЕ МНЕ ПОЖАЛУЙСТА, ГДЕ НАХОДИТСЯ КОЛИЗЕЙ?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</a:p>
          <a:p>
            <a:pPr marL="0" indent="0" algn="ctr">
              <a:buNone/>
            </a:pPr>
            <a:r>
              <a:rPr lang="ru-RU" sz="1400" b="1" dirty="0">
                <a:solidFill>
                  <a:srgbClr val="FF0000"/>
                </a:solidFill>
                <a:latin typeface="Comic Sans MS" pitchFamily="66" charset="0"/>
              </a:rPr>
              <a:t>ВНИМАНИЕ!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ФОРМЕ 3.Л. ЕСТЬ ИСКЛЮЧЕНИЕ И 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МЕСТОИМЕНИЯ НЕ СЛИВАЮТСЯ В КОНЦЕ ГЛАГОЛА, А СТАВЯТСЯ В НАЧАЛЕ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ПЕРЕД ГЛАГОЛОМ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marL="0" indent="0" algn="ctr">
              <a:buNone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ПОЭТОМУ ГОВОРЯТ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 </a:t>
            </a:r>
          </a:p>
          <a:p>
            <a:pPr marL="0" indent="0" algn="ctr">
              <a:buNone/>
            </a:pPr>
            <a:r>
              <a:rPr lang="en-US" sz="1400" b="1" dirty="0" smtClean="0">
                <a:latin typeface="Comic Sans MS" pitchFamily="66" charset="0"/>
              </a:rPr>
              <a:t>“</a:t>
            </a:r>
            <a:r>
              <a:rPr lang="en-US" sz="1400" b="1" dirty="0" smtClean="0">
                <a:solidFill>
                  <a:srgbClr val="00B050"/>
                </a:solidFill>
                <a:latin typeface="Comic Sans MS" pitchFamily="66" charset="0"/>
              </a:rPr>
              <a:t>MI</a:t>
            </a:r>
            <a:r>
              <a:rPr lang="en-US" sz="1400" b="1" dirty="0" smtClean="0">
                <a:latin typeface="Comic Sans MS" pitchFamily="66" charset="0"/>
              </a:rPr>
              <a:t> DICA </a:t>
            </a:r>
            <a:r>
              <a:rPr lang="en-US" sz="1400" b="1" dirty="0">
                <a:latin typeface="Comic Sans MS" pitchFamily="66" charset="0"/>
              </a:rPr>
              <a:t>PER </a:t>
            </a:r>
            <a:r>
              <a:rPr lang="en-US" sz="1400" b="1" dirty="0" smtClean="0">
                <a:latin typeface="Comic Sans MS" pitchFamily="66" charset="0"/>
              </a:rPr>
              <a:t>FAVORE, DOVE </a:t>
            </a:r>
            <a:r>
              <a:rPr lang="en-US" sz="1400" b="1" dirty="0">
                <a:latin typeface="Comic Sans MS" pitchFamily="66" charset="0"/>
              </a:rPr>
              <a:t>SI TROVA IL COLOSSEO”</a:t>
            </a: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1704" y="616530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5" y="184795"/>
            <a:ext cx="481436" cy="480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Объект 1"/>
          <p:cNvSpPr txBox="1">
            <a:spLocks/>
          </p:cNvSpPr>
          <p:nvPr/>
        </p:nvSpPr>
        <p:spPr>
          <a:xfrm>
            <a:off x="107504" y="685645"/>
            <a:ext cx="1225899" cy="21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ALFASCHOOL.ORG</a:t>
            </a:r>
            <a:endParaRPr lang="en-US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605" y1="22979" x2="12605" y2="22979"/>
                        <a14:foregroundMark x1="59104" y1="32553" x2="59104" y2="32553"/>
                        <a14:foregroundMark x1="53782" y1="34894" x2="53782" y2="34894"/>
                        <a14:foregroundMark x1="56303" y1="31277" x2="56303" y2="31277"/>
                        <a14:foregroundMark x1="54342" y1="29787" x2="54342" y2="29787"/>
                        <a14:foregroundMark x1="55182" y1="29149" x2="55462" y2="28723"/>
                        <a14:foregroundMark x1="47059" y1="35106" x2="47059" y2="35106"/>
                        <a14:foregroundMark x1="47059" y1="35106" x2="47059" y2="35106"/>
                        <a14:foregroundMark x1="50980" y1="38511" x2="50980" y2="38511"/>
                        <a14:foregroundMark x1="50980" y1="39574" x2="50980" y2="39574"/>
                        <a14:foregroundMark x1="51261" y1="39362" x2="51261" y2="39362"/>
                        <a14:foregroundMark x1="47899" y1="38511" x2="47899" y2="38511"/>
                        <a14:foregroundMark x1="87955" y1="34468" x2="87955" y2="34468"/>
                        <a14:foregroundMark x1="86275" y1="33191" x2="86275" y2="33191"/>
                        <a14:foregroundMark x1="88796" y1="21064" x2="88796" y2="21064"/>
                        <a14:foregroundMark x1="85434" y1="20213" x2="85434" y2="20213"/>
                        <a14:foregroundMark x1="94958" y1="20213" x2="94958" y2="20213"/>
                        <a14:foregroundMark x1="98039" y1="19362" x2="98039" y2="19362"/>
                        <a14:foregroundMark x1="88515" y1="2766" x2="88515" y2="2766"/>
                        <a14:foregroundMark x1="91036" y1="4043" x2="91036" y2="4043"/>
                        <a14:foregroundMark x1="92437" y1="2128" x2="92437" y2="2128"/>
                        <a14:foregroundMark x1="85714" y1="4043" x2="85714" y2="4043"/>
                        <a14:foregroundMark x1="84594" y1="5319" x2="84594" y2="5319"/>
                        <a14:foregroundMark x1="15126" y1="32553" x2="15126" y2="32553"/>
                        <a14:foregroundMark x1="15406" y1="33617" x2="15406" y2="33617"/>
                        <a14:foregroundMark x1="20448" y1="31915" x2="20448" y2="31915"/>
                        <a14:foregroundMark x1="11204" y1="33404" x2="11204" y2="33404"/>
                        <a14:foregroundMark x1="5602" y1="23404" x2="5602" y2="23404"/>
                        <a14:foregroundMark x1="15406" y1="24043" x2="15406" y2="24043"/>
                        <a14:foregroundMark x1="3922" y1="9574" x2="3922" y2="9574"/>
                        <a14:foregroundMark x1="8964" y1="12340" x2="8964" y2="12340"/>
                        <a14:foregroundMark x1="1120" y1="9574" x2="1120" y2="9574"/>
                        <a14:foregroundMark x1="90196" y1="34681" x2="90196" y2="34681"/>
                        <a14:foregroundMark x1="92997" y1="34255" x2="92997" y2="34255"/>
                        <a14:foregroundMark x1="83754" y1="21277" x2="83754" y2="21277"/>
                        <a14:foregroundMark x1="80952" y1="31489" x2="80952" y2="31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052736"/>
            <a:ext cx="3470176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1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2"/>
          <p:cNvSpPr txBox="1">
            <a:spLocks/>
          </p:cNvSpPr>
          <p:nvPr/>
        </p:nvSpPr>
        <p:spPr>
          <a:xfrm rot="20049941">
            <a:off x="-2606420" y="-1350115"/>
            <a:ext cx="12189798" cy="62344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6825" y1="65834" x2="86825" y2="65834"/>
                        <a14:foregroundMark x1="49680" y1="39760" x2="49680" y2="39760"/>
                        <a14:foregroundMark x1="51784" y1="38062" x2="51784" y2="38062"/>
                        <a14:foregroundMark x1="47392" y1="39760" x2="47392" y2="39760"/>
                        <a14:foregroundMark x1="45654" y1="38961" x2="45654" y2="38961"/>
                        <a14:foregroundMark x1="49588" y1="68931" x2="49588" y2="68931"/>
                        <a14:foregroundMark x1="64959" y1="68831" x2="64959" y2="68831"/>
                        <a14:foregroundMark x1="24977" y1="42458" x2="24977" y2="42458"/>
                        <a14:foregroundMark x1="20403" y1="44456" x2="20403" y2="44456"/>
                        <a14:foregroundMark x1="24703" y1="45055" x2="24703" y2="45055"/>
                        <a14:foregroundMark x1="19945" y1="46553" x2="19945" y2="46553"/>
                        <a14:foregroundMark x1="38426" y1="71828" x2="38426" y2="71828"/>
                        <a14:foregroundMark x1="36139" y1="84815" x2="36139" y2="84815"/>
                        <a14:foregroundMark x1="40622" y1="91209" x2="40622" y2="91209"/>
                        <a14:foregroundMark x1="30650" y1="92208" x2="30650" y2="92208"/>
                        <a14:foregroundMark x1="27081" y1="85215" x2="27081" y2="85215"/>
                        <a14:foregroundMark x1="19762" y1="85914" x2="19762" y2="85914"/>
                        <a14:foregroundMark x1="14273" y1="90110" x2="14273" y2="90110"/>
                        <a14:foregroundMark x1="14090" y1="92408" x2="14090" y2="92408"/>
                        <a14:foregroundMark x1="17566" y1="77722" x2="17566" y2="77722"/>
                        <a14:foregroundMark x1="18664" y1="76523" x2="18664" y2="76523"/>
                        <a14:foregroundMark x1="13266" y1="77223" x2="13266" y2="77223"/>
                        <a14:foregroundMark x1="23147" y1="43656" x2="23147" y2="43656"/>
                        <a14:foregroundMark x1="21134" y1="41558" x2="21134" y2="41558"/>
                        <a14:foregroundMark x1="36414" y1="55245" x2="36414" y2="55245"/>
                        <a14:foregroundMark x1="38884" y1="53546" x2="38884" y2="53546"/>
                        <a14:foregroundMark x1="38426" y1="52747" x2="38426" y2="52747"/>
                        <a14:foregroundMark x1="36139" y1="56044" x2="36139" y2="56044"/>
                        <a14:foregroundMark x1="19305" y1="44056" x2="19305" y2="44056"/>
                        <a14:foregroundMark x1="48124" y1="71628" x2="48124" y2="71628"/>
                        <a14:foregroundMark x1="46020" y1="72627" x2="46020" y2="72627"/>
                        <a14:foregroundMark x1="22781" y1="85015" x2="22781" y2="85015"/>
                        <a14:foregroundMark x1="14090" y1="84715" x2="14090" y2="84715"/>
                        <a14:foregroundMark x1="10522" y1="73027" x2="10522" y2="73027"/>
                        <a14:foregroundMark x1="10796" y1="71828" x2="10796" y2="71828"/>
                        <a14:foregroundMark x1="20494" y1="43656" x2="20494" y2="43656"/>
                        <a14:foregroundMark x1="56450" y1="25974" x2="56450" y2="25974"/>
                        <a14:foregroundMark x1="56999" y1="24975" x2="56999" y2="24975"/>
                        <a14:foregroundMark x1="59561" y1="17183" x2="59561" y2="17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164381"/>
            <a:ext cx="1872208" cy="151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123728" y="188640"/>
            <a:ext cx="4320481" cy="484836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2195736" y="247952"/>
            <a:ext cx="4176464" cy="425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TEST DI CONTROLLO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</a:t>
            </a:r>
          </a:p>
          <a:p>
            <a:pPr marL="0" indent="0">
              <a:buNone/>
            </a:pPr>
            <a:endParaRPr lang="en-US" sz="11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279" y="635346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5" y="1"/>
            <a:ext cx="481436" cy="48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Объект 1"/>
          <p:cNvSpPr txBox="1">
            <a:spLocks/>
          </p:cNvSpPr>
          <p:nvPr/>
        </p:nvSpPr>
        <p:spPr>
          <a:xfrm>
            <a:off x="107504" y="454049"/>
            <a:ext cx="1225899" cy="21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ALFASCHOOL.ORG</a:t>
            </a:r>
            <a:endParaRPr lang="en-US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5"/>
          <a:stretch/>
        </p:blipFill>
        <p:spPr bwMode="auto">
          <a:xfrm>
            <a:off x="5724128" y="1347788"/>
            <a:ext cx="3264887" cy="17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1" r="33967"/>
          <a:stretch/>
        </p:blipFill>
        <p:spPr bwMode="auto">
          <a:xfrm>
            <a:off x="5724128" y="3135682"/>
            <a:ext cx="3336842" cy="173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6"/>
          <a:stretch/>
        </p:blipFill>
        <p:spPr bwMode="auto">
          <a:xfrm>
            <a:off x="5724128" y="4879096"/>
            <a:ext cx="3264887" cy="169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879096"/>
            <a:ext cx="3445768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484784"/>
            <a:ext cx="561662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Comic Sans MS" pitchFamily="66" charset="0"/>
              </a:rPr>
              <a:t>1</a:t>
            </a:r>
            <a:r>
              <a:rPr lang="it-IT" b="1" dirty="0" smtClean="0">
                <a:latin typeface="Comic Sans MS" pitchFamily="66" charset="0"/>
              </a:rPr>
              <a:t>.</a:t>
            </a:r>
            <a:r>
              <a:rPr lang="it-IT" sz="1600" dirty="0" smtClean="0">
                <a:latin typeface="Comic Sans MS" pitchFamily="66" charset="0"/>
              </a:rPr>
              <a:t> /</a:t>
            </a:r>
            <a:r>
              <a:rPr lang="it-IT" sz="1600" i="1" dirty="0" smtClean="0">
                <a:latin typeface="Comic Sans MS" pitchFamily="66" charset="0"/>
              </a:rPr>
              <a:t>TU DEVI PARTIRE</a:t>
            </a:r>
            <a:r>
              <a:rPr lang="it-IT" sz="1600" dirty="0" smtClean="0">
                <a:latin typeface="Comic Sans MS" pitchFamily="66" charset="0"/>
              </a:rPr>
              <a:t>/ _____________ </a:t>
            </a:r>
            <a:r>
              <a:rPr lang="it-IT" sz="1600" dirty="0">
                <a:latin typeface="Comic Sans MS" pitchFamily="66" charset="0"/>
              </a:rPr>
              <a:t>con me!</a:t>
            </a:r>
            <a:br>
              <a:rPr lang="it-IT" sz="1600" dirty="0">
                <a:latin typeface="Comic Sans MS" pitchFamily="66" charset="0"/>
              </a:rPr>
            </a:br>
            <a:r>
              <a:rPr lang="it-IT" sz="1600" b="1" dirty="0">
                <a:latin typeface="Comic Sans MS" pitchFamily="66" charset="0"/>
              </a:rPr>
              <a:t>2.</a:t>
            </a:r>
            <a:r>
              <a:rPr lang="it-IT" sz="1600" dirty="0">
                <a:latin typeface="Comic Sans MS" pitchFamily="66" charset="0"/>
              </a:rPr>
              <a:t> /</a:t>
            </a:r>
            <a:r>
              <a:rPr lang="it-IT" sz="1600" i="1" dirty="0">
                <a:latin typeface="Comic Sans MS" pitchFamily="66" charset="0"/>
              </a:rPr>
              <a:t>Tu </a:t>
            </a:r>
            <a:r>
              <a:rPr lang="it-IT" sz="1600" i="1" dirty="0" smtClean="0">
                <a:latin typeface="Comic Sans MS" pitchFamily="66" charset="0"/>
              </a:rPr>
              <a:t>NON DEVI RESTARE</a:t>
            </a:r>
            <a:r>
              <a:rPr lang="it-IT" sz="1600" dirty="0" smtClean="0">
                <a:latin typeface="Comic Sans MS" pitchFamily="66" charset="0"/>
              </a:rPr>
              <a:t>/</a:t>
            </a:r>
            <a:r>
              <a:rPr lang="it-IT" sz="1600" b="1" dirty="0" smtClean="0">
                <a:latin typeface="Comic Sans MS" pitchFamily="66" charset="0"/>
              </a:rPr>
              <a:t> __________ </a:t>
            </a:r>
            <a:r>
              <a:rPr lang="it-IT" sz="1600" dirty="0" smtClean="0">
                <a:latin typeface="Comic Sans MS" pitchFamily="66" charset="0"/>
              </a:rPr>
              <a:t>A CASA!</a:t>
            </a:r>
            <a:br>
              <a:rPr lang="it-IT" sz="1600" dirty="0" smtClean="0">
                <a:latin typeface="Comic Sans MS" pitchFamily="66" charset="0"/>
              </a:rPr>
            </a:br>
            <a:r>
              <a:rPr lang="it-IT" sz="1600" b="1" dirty="0" smtClean="0">
                <a:latin typeface="Comic Sans MS" pitchFamily="66" charset="0"/>
              </a:rPr>
              <a:t>3.</a:t>
            </a:r>
            <a:r>
              <a:rPr lang="it-IT" sz="1600" dirty="0" smtClean="0">
                <a:latin typeface="Comic Sans MS" pitchFamily="66" charset="0"/>
              </a:rPr>
              <a:t> /</a:t>
            </a:r>
            <a:r>
              <a:rPr lang="it-IT" sz="1600" i="1" dirty="0" smtClean="0">
                <a:latin typeface="Comic Sans MS" pitchFamily="66" charset="0"/>
              </a:rPr>
              <a:t>NOI DOBBIAMO VIAGGIARE</a:t>
            </a:r>
            <a:r>
              <a:rPr lang="it-IT" sz="1600" dirty="0" smtClean="0">
                <a:latin typeface="Comic Sans MS" pitchFamily="66" charset="0"/>
              </a:rPr>
              <a:t>/  _____ INSIEME!</a:t>
            </a:r>
            <a:br>
              <a:rPr lang="it-IT" sz="1600" dirty="0" smtClean="0">
                <a:latin typeface="Comic Sans MS" pitchFamily="66" charset="0"/>
              </a:rPr>
            </a:br>
            <a:r>
              <a:rPr lang="it-IT" sz="1600" b="1" dirty="0" smtClean="0">
                <a:latin typeface="Comic Sans MS" pitchFamily="66" charset="0"/>
              </a:rPr>
              <a:t>4.</a:t>
            </a:r>
            <a:r>
              <a:rPr lang="it-IT" sz="1600" dirty="0" smtClean="0">
                <a:latin typeface="Comic Sans MS" pitchFamily="66" charset="0"/>
              </a:rPr>
              <a:t> /</a:t>
            </a:r>
            <a:r>
              <a:rPr lang="it-IT" sz="1600" i="1" dirty="0" smtClean="0">
                <a:latin typeface="Comic Sans MS" pitchFamily="66" charset="0"/>
              </a:rPr>
              <a:t>VOI NON DOVETE DISTURBARE</a:t>
            </a:r>
            <a:r>
              <a:rPr lang="it-IT" sz="1600" dirty="0" smtClean="0">
                <a:latin typeface="Comic Sans MS" pitchFamily="66" charset="0"/>
              </a:rPr>
              <a:t>/ _________ !</a:t>
            </a:r>
            <a:br>
              <a:rPr lang="it-IT" sz="1600" dirty="0" smtClean="0">
                <a:latin typeface="Comic Sans MS" pitchFamily="66" charset="0"/>
              </a:rPr>
            </a:br>
            <a:r>
              <a:rPr lang="it-IT" sz="1600" b="1" dirty="0" smtClean="0">
                <a:latin typeface="Comic Sans MS" pitchFamily="66" charset="0"/>
              </a:rPr>
              <a:t>5.</a:t>
            </a:r>
            <a:r>
              <a:rPr lang="it-IT" sz="1600" dirty="0" smtClean="0">
                <a:latin typeface="Comic Sans MS" pitchFamily="66" charset="0"/>
              </a:rPr>
              <a:t> /</a:t>
            </a:r>
            <a:r>
              <a:rPr lang="it-IT" sz="1600" i="1" dirty="0" smtClean="0">
                <a:latin typeface="Comic Sans MS" pitchFamily="66" charset="0"/>
              </a:rPr>
              <a:t>TU DEVI COMPRARE</a:t>
            </a:r>
            <a:r>
              <a:rPr lang="it-IT" sz="1600" dirty="0" smtClean="0">
                <a:latin typeface="Comic Sans MS" pitchFamily="66" charset="0"/>
              </a:rPr>
              <a:t>/ _______  IL BIGLIETTO!</a:t>
            </a:r>
            <a:br>
              <a:rPr lang="it-IT" sz="1600" dirty="0" smtClean="0">
                <a:latin typeface="Comic Sans MS" pitchFamily="66" charset="0"/>
              </a:rPr>
            </a:br>
            <a:r>
              <a:rPr lang="it-IT" sz="1600" b="1" dirty="0" smtClean="0">
                <a:latin typeface="Comic Sans MS" pitchFamily="66" charset="0"/>
              </a:rPr>
              <a:t>6.</a:t>
            </a:r>
            <a:r>
              <a:rPr lang="it-IT" sz="1600" dirty="0" smtClean="0">
                <a:latin typeface="Comic Sans MS" pitchFamily="66" charset="0"/>
              </a:rPr>
              <a:t> /</a:t>
            </a:r>
            <a:r>
              <a:rPr lang="it-IT" sz="1600" i="1" dirty="0" smtClean="0">
                <a:latin typeface="Comic Sans MS" pitchFamily="66" charset="0"/>
              </a:rPr>
              <a:t>TU NON DEVI STUDIARE</a:t>
            </a:r>
            <a:r>
              <a:rPr lang="it-IT" sz="1600" dirty="0" smtClean="0">
                <a:latin typeface="Comic Sans MS" pitchFamily="66" charset="0"/>
              </a:rPr>
              <a:t>/ _____COSÌ TANTO!</a:t>
            </a:r>
            <a:br>
              <a:rPr lang="it-IT" sz="1600" dirty="0" smtClean="0">
                <a:latin typeface="Comic Sans MS" pitchFamily="66" charset="0"/>
              </a:rPr>
            </a:br>
            <a:r>
              <a:rPr lang="it-IT" sz="1600" b="1" dirty="0" smtClean="0">
                <a:latin typeface="Comic Sans MS" pitchFamily="66" charset="0"/>
              </a:rPr>
              <a:t>7.</a:t>
            </a:r>
            <a:r>
              <a:rPr lang="it-IT" sz="1600" dirty="0" smtClean="0">
                <a:latin typeface="Comic Sans MS" pitchFamily="66" charset="0"/>
              </a:rPr>
              <a:t> /</a:t>
            </a:r>
            <a:r>
              <a:rPr lang="it-IT" sz="1600" i="1" dirty="0" smtClean="0">
                <a:latin typeface="Comic Sans MS" pitchFamily="66" charset="0"/>
              </a:rPr>
              <a:t>NOI DOBBIAMO FARE</a:t>
            </a:r>
            <a:r>
              <a:rPr lang="it-IT" sz="1600" dirty="0" smtClean="0">
                <a:latin typeface="Comic Sans MS" pitchFamily="66" charset="0"/>
              </a:rPr>
              <a:t>____DUE CHIACCHIERE!</a:t>
            </a:r>
            <a:br>
              <a:rPr lang="it-IT" sz="1600" dirty="0" smtClean="0">
                <a:latin typeface="Comic Sans MS" pitchFamily="66" charset="0"/>
              </a:rPr>
            </a:br>
            <a:r>
              <a:rPr lang="it-IT" sz="1600" b="1" dirty="0" smtClean="0">
                <a:latin typeface="Comic Sans MS" pitchFamily="66" charset="0"/>
              </a:rPr>
              <a:t>8.</a:t>
            </a:r>
            <a:r>
              <a:rPr lang="it-IT" sz="1600" dirty="0" smtClean="0">
                <a:latin typeface="Comic Sans MS" pitchFamily="66" charset="0"/>
              </a:rPr>
              <a:t> /</a:t>
            </a:r>
            <a:r>
              <a:rPr lang="it-IT" sz="1600" i="1" dirty="0" smtClean="0">
                <a:latin typeface="Comic Sans MS" pitchFamily="66" charset="0"/>
              </a:rPr>
              <a:t>VOI NON DOVETE INTERROMPERE</a:t>
            </a:r>
            <a:r>
              <a:rPr lang="it-IT" sz="1600" dirty="0" smtClean="0">
                <a:latin typeface="Comic Sans MS" pitchFamily="66" charset="0"/>
              </a:rPr>
              <a:t>/_________! </a:t>
            </a:r>
            <a:br>
              <a:rPr lang="it-IT" sz="1600" dirty="0" smtClean="0">
                <a:latin typeface="Comic Sans MS" pitchFamily="66" charset="0"/>
              </a:rPr>
            </a:br>
            <a:r>
              <a:rPr lang="it-IT" sz="1600" b="1" dirty="0" smtClean="0">
                <a:latin typeface="Comic Sans MS" pitchFamily="66" charset="0"/>
              </a:rPr>
              <a:t>9.</a:t>
            </a:r>
            <a:r>
              <a:rPr lang="it-IT" sz="1600" dirty="0" smtClean="0">
                <a:latin typeface="Comic Sans MS" pitchFamily="66" charset="0"/>
              </a:rPr>
              <a:t>  /</a:t>
            </a:r>
            <a:r>
              <a:rPr lang="it-IT" sz="1600" i="1" dirty="0" smtClean="0">
                <a:latin typeface="Comic Sans MS" pitchFamily="66" charset="0"/>
              </a:rPr>
              <a:t>TU DEVI PRENDERE</a:t>
            </a:r>
            <a:r>
              <a:rPr lang="it-IT" sz="1600" dirty="0" smtClean="0">
                <a:latin typeface="Comic Sans MS" pitchFamily="66" charset="0"/>
              </a:rPr>
              <a:t>/____ UN BICCHIERE</a:t>
            </a:r>
            <a:r>
              <a:rPr lang="it-IT" sz="1600" dirty="0">
                <a:latin typeface="Comic Sans MS" pitchFamily="66" charset="0"/>
              </a:rPr>
              <a:t/>
            </a:r>
            <a:br>
              <a:rPr lang="it-IT" sz="1600" dirty="0">
                <a:latin typeface="Comic Sans MS" pitchFamily="66" charset="0"/>
              </a:rPr>
            </a:br>
            <a:r>
              <a:rPr lang="it-IT" sz="1600" b="1" dirty="0">
                <a:latin typeface="Comic Sans MS" pitchFamily="66" charset="0"/>
              </a:rPr>
              <a:t>10.</a:t>
            </a:r>
            <a:r>
              <a:rPr lang="it-IT" sz="1600" dirty="0">
                <a:latin typeface="Comic Sans MS" pitchFamily="66" charset="0"/>
              </a:rPr>
              <a:t> </a:t>
            </a:r>
            <a:r>
              <a:rPr lang="it-IT" sz="1600" dirty="0" smtClean="0">
                <a:latin typeface="Comic Sans MS" pitchFamily="66" charset="0"/>
              </a:rPr>
              <a:t>/</a:t>
            </a:r>
            <a:r>
              <a:rPr lang="it-IT" sz="1600" i="1" dirty="0" smtClean="0">
                <a:latin typeface="Comic Sans MS" pitchFamily="66" charset="0"/>
              </a:rPr>
              <a:t>TU DEVI INTENDERE</a:t>
            </a:r>
            <a:r>
              <a:rPr lang="it-IT" sz="1600" dirty="0" smtClean="0">
                <a:latin typeface="Comic Sans MS" pitchFamily="66" charset="0"/>
              </a:rPr>
              <a:t>/ ___ QUELLO CHE DICO!</a:t>
            </a:r>
            <a:br>
              <a:rPr lang="it-IT" sz="1600" dirty="0" smtClean="0">
                <a:latin typeface="Comic Sans MS" pitchFamily="66" charset="0"/>
              </a:rPr>
            </a:br>
            <a:r>
              <a:rPr lang="it-IT" sz="1600" b="1" dirty="0" smtClean="0">
                <a:latin typeface="Comic Sans MS" pitchFamily="66" charset="0"/>
              </a:rPr>
              <a:t>11.</a:t>
            </a:r>
            <a:r>
              <a:rPr lang="it-IT" sz="1600" dirty="0" smtClean="0">
                <a:latin typeface="Comic Sans MS" pitchFamily="66" charset="0"/>
              </a:rPr>
              <a:t> /</a:t>
            </a:r>
            <a:r>
              <a:rPr lang="it-IT" sz="1600" i="1" dirty="0" smtClean="0">
                <a:latin typeface="Comic Sans MS" pitchFamily="66" charset="0"/>
              </a:rPr>
              <a:t>NOI DOBBIAMO SENTIRE</a:t>
            </a:r>
            <a:r>
              <a:rPr lang="it-IT" sz="1600" dirty="0" smtClean="0">
                <a:latin typeface="Comic Sans MS" pitchFamily="66" charset="0"/>
              </a:rPr>
              <a:t>/ ____LA CANZONE!</a:t>
            </a:r>
            <a:br>
              <a:rPr lang="it-IT" sz="1600" dirty="0" smtClean="0">
                <a:latin typeface="Comic Sans MS" pitchFamily="66" charset="0"/>
              </a:rPr>
            </a:br>
            <a:r>
              <a:rPr lang="it-IT" sz="1600" b="1" dirty="0" smtClean="0">
                <a:latin typeface="Comic Sans MS" pitchFamily="66" charset="0"/>
              </a:rPr>
              <a:t>12.</a:t>
            </a:r>
            <a:r>
              <a:rPr lang="it-IT" sz="1600" dirty="0" smtClean="0">
                <a:latin typeface="Comic Sans MS" pitchFamily="66" charset="0"/>
              </a:rPr>
              <a:t> /</a:t>
            </a:r>
            <a:r>
              <a:rPr lang="it-IT" sz="1600" i="1" dirty="0" smtClean="0">
                <a:latin typeface="Comic Sans MS" pitchFamily="66" charset="0"/>
              </a:rPr>
              <a:t>VOI NON DOVETE INTERVENIRE</a:t>
            </a:r>
            <a:r>
              <a:rPr lang="it-IT" sz="1600" dirty="0" smtClean="0">
                <a:latin typeface="Comic Sans MS" pitchFamily="66" charset="0"/>
              </a:rPr>
              <a:t>/_________!</a:t>
            </a:r>
            <a:endParaRPr lang="ru-RU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9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бъект 2"/>
          <p:cNvSpPr txBox="1">
            <a:spLocks/>
          </p:cNvSpPr>
          <p:nvPr/>
        </p:nvSpPr>
        <p:spPr>
          <a:xfrm rot="20049941">
            <a:off x="-2606420" y="-1350115"/>
            <a:ext cx="12189798" cy="62344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6825" y1="65834" x2="86825" y2="65834"/>
                        <a14:foregroundMark x1="49680" y1="39760" x2="49680" y2="39760"/>
                        <a14:foregroundMark x1="51784" y1="38062" x2="51784" y2="38062"/>
                        <a14:foregroundMark x1="47392" y1="39760" x2="47392" y2="39760"/>
                        <a14:foregroundMark x1="45654" y1="38961" x2="45654" y2="38961"/>
                        <a14:foregroundMark x1="49588" y1="68931" x2="49588" y2="68931"/>
                        <a14:foregroundMark x1="64959" y1="68831" x2="64959" y2="68831"/>
                        <a14:foregroundMark x1="24977" y1="42458" x2="24977" y2="42458"/>
                        <a14:foregroundMark x1="20403" y1="44456" x2="20403" y2="44456"/>
                        <a14:foregroundMark x1="24703" y1="45055" x2="24703" y2="45055"/>
                        <a14:foregroundMark x1="19945" y1="46553" x2="19945" y2="46553"/>
                        <a14:foregroundMark x1="38426" y1="71828" x2="38426" y2="71828"/>
                        <a14:foregroundMark x1="36139" y1="84815" x2="36139" y2="84815"/>
                        <a14:foregroundMark x1="40622" y1="91209" x2="40622" y2="91209"/>
                        <a14:foregroundMark x1="30650" y1="92208" x2="30650" y2="92208"/>
                        <a14:foregroundMark x1="27081" y1="85215" x2="27081" y2="85215"/>
                        <a14:foregroundMark x1="19762" y1="85914" x2="19762" y2="85914"/>
                        <a14:foregroundMark x1="14273" y1="90110" x2="14273" y2="90110"/>
                        <a14:foregroundMark x1="14090" y1="92408" x2="14090" y2="92408"/>
                        <a14:foregroundMark x1="17566" y1="77722" x2="17566" y2="77722"/>
                        <a14:foregroundMark x1="18664" y1="76523" x2="18664" y2="76523"/>
                        <a14:foregroundMark x1="13266" y1="77223" x2="13266" y2="77223"/>
                        <a14:foregroundMark x1="23147" y1="43656" x2="23147" y2="43656"/>
                        <a14:foregroundMark x1="21134" y1="41558" x2="21134" y2="41558"/>
                        <a14:foregroundMark x1="36414" y1="55245" x2="36414" y2="55245"/>
                        <a14:foregroundMark x1="38884" y1="53546" x2="38884" y2="53546"/>
                        <a14:foregroundMark x1="38426" y1="52747" x2="38426" y2="52747"/>
                        <a14:foregroundMark x1="36139" y1="56044" x2="36139" y2="56044"/>
                        <a14:foregroundMark x1="19305" y1="44056" x2="19305" y2="44056"/>
                        <a14:foregroundMark x1="48124" y1="71628" x2="48124" y2="71628"/>
                        <a14:foregroundMark x1="46020" y1="72627" x2="46020" y2="72627"/>
                        <a14:foregroundMark x1="22781" y1="85015" x2="22781" y2="85015"/>
                        <a14:foregroundMark x1="14090" y1="84715" x2="14090" y2="84715"/>
                        <a14:foregroundMark x1="10522" y1="73027" x2="10522" y2="73027"/>
                        <a14:foregroundMark x1="10796" y1="71828" x2="10796" y2="71828"/>
                        <a14:foregroundMark x1="20494" y1="43656" x2="20494" y2="43656"/>
                        <a14:foregroundMark x1="56450" y1="25974" x2="56450" y2="25974"/>
                        <a14:foregroundMark x1="56999" y1="24975" x2="56999" y2="24975"/>
                        <a14:foregroundMark x1="59561" y1="17183" x2="59561" y2="17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164381"/>
            <a:ext cx="1872208" cy="151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123728" y="188640"/>
            <a:ext cx="4320481" cy="484836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2195736" y="247952"/>
            <a:ext cx="4176464" cy="425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TEST DI CONTROLLO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</a:t>
            </a:r>
          </a:p>
          <a:p>
            <a:pPr marL="0" indent="0">
              <a:buNone/>
            </a:pPr>
            <a:endParaRPr lang="en-US" sz="11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279" y="635346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5" y="1"/>
            <a:ext cx="481436" cy="48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Объект 1"/>
          <p:cNvSpPr txBox="1">
            <a:spLocks/>
          </p:cNvSpPr>
          <p:nvPr/>
        </p:nvSpPr>
        <p:spPr>
          <a:xfrm>
            <a:off x="107504" y="454049"/>
            <a:ext cx="1225899" cy="21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ALFASCHOOL.ORG</a:t>
            </a:r>
            <a:endParaRPr lang="en-US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096" y="4005064"/>
            <a:ext cx="3318340" cy="126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675096" y="1420850"/>
            <a:ext cx="3396897" cy="256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1141"/>
          <a:stretch/>
        </p:blipFill>
        <p:spPr bwMode="auto">
          <a:xfrm>
            <a:off x="5675096" y="5301208"/>
            <a:ext cx="3369641" cy="134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r="51141" b="50000"/>
          <a:stretch/>
        </p:blipFill>
        <p:spPr bwMode="auto">
          <a:xfrm>
            <a:off x="2483768" y="5332422"/>
            <a:ext cx="3191328" cy="128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472" y="1357631"/>
            <a:ext cx="561662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b="1" dirty="0">
                <a:latin typeface="Comic Sans MS" pitchFamily="66" charset="0"/>
              </a:rPr>
              <a:t>1.</a:t>
            </a:r>
            <a:r>
              <a:rPr lang="it-IT" sz="1700" dirty="0">
                <a:latin typeface="Comic Sans MS" pitchFamily="66" charset="0"/>
              </a:rPr>
              <a:t> </a:t>
            </a:r>
            <a:r>
              <a:rPr lang="it-IT" sz="1700" dirty="0" smtClean="0">
                <a:latin typeface="Comic Sans MS" pitchFamily="66" charset="0"/>
              </a:rPr>
              <a:t>/</a:t>
            </a:r>
            <a:r>
              <a:rPr lang="it-IT" sz="1700" i="1" dirty="0" smtClean="0">
                <a:latin typeface="Comic Sans MS" pitchFamily="66" charset="0"/>
              </a:rPr>
              <a:t>TU DEVI ANDARE</a:t>
            </a:r>
            <a:r>
              <a:rPr lang="it-IT" sz="1700" dirty="0" smtClean="0">
                <a:latin typeface="Comic Sans MS" pitchFamily="66" charset="0"/>
              </a:rPr>
              <a:t>/ __________ A DORMIRE!</a:t>
            </a:r>
            <a:br>
              <a:rPr lang="it-IT" sz="1700" dirty="0" smtClean="0">
                <a:latin typeface="Comic Sans MS" pitchFamily="66" charset="0"/>
              </a:rPr>
            </a:br>
            <a:r>
              <a:rPr lang="it-IT" sz="1700" b="1" dirty="0" smtClean="0">
                <a:latin typeface="Comic Sans MS" pitchFamily="66" charset="0"/>
              </a:rPr>
              <a:t>2.</a:t>
            </a:r>
            <a:r>
              <a:rPr lang="it-IT" sz="1700" dirty="0" smtClean="0">
                <a:latin typeface="Comic Sans MS" pitchFamily="66" charset="0"/>
              </a:rPr>
              <a:t> /</a:t>
            </a:r>
            <a:r>
              <a:rPr lang="it-IT" sz="1700" i="1" dirty="0" smtClean="0">
                <a:latin typeface="Comic Sans MS" pitchFamily="66" charset="0"/>
              </a:rPr>
              <a:t>TU NON DEVI ANDARE</a:t>
            </a:r>
            <a:r>
              <a:rPr lang="it-IT" sz="1700" dirty="0" smtClean="0">
                <a:latin typeface="Comic Sans MS" pitchFamily="66" charset="0"/>
              </a:rPr>
              <a:t>/ ______ A DORMIRE!</a:t>
            </a:r>
            <a:br>
              <a:rPr lang="it-IT" sz="1700" dirty="0" smtClean="0">
                <a:latin typeface="Comic Sans MS" pitchFamily="66" charset="0"/>
              </a:rPr>
            </a:br>
            <a:r>
              <a:rPr lang="it-IT" sz="1700" b="1" dirty="0" smtClean="0">
                <a:latin typeface="Comic Sans MS" pitchFamily="66" charset="0"/>
              </a:rPr>
              <a:t>3.</a:t>
            </a:r>
            <a:r>
              <a:rPr lang="it-IT" sz="1700" dirty="0" smtClean="0">
                <a:latin typeface="Comic Sans MS" pitchFamily="66" charset="0"/>
              </a:rPr>
              <a:t> /</a:t>
            </a:r>
            <a:r>
              <a:rPr lang="it-IT" sz="1700" i="1" dirty="0" smtClean="0">
                <a:latin typeface="Comic Sans MS" pitchFamily="66" charset="0"/>
              </a:rPr>
              <a:t>TU DEVI DARE</a:t>
            </a:r>
            <a:r>
              <a:rPr lang="it-IT" sz="1700" dirty="0" smtClean="0">
                <a:latin typeface="Comic Sans MS" pitchFamily="66" charset="0"/>
              </a:rPr>
              <a:t>/ __________ LA TUA PAROLA!</a:t>
            </a:r>
            <a:br>
              <a:rPr lang="it-IT" sz="1700" dirty="0" smtClean="0">
                <a:latin typeface="Comic Sans MS" pitchFamily="66" charset="0"/>
              </a:rPr>
            </a:br>
            <a:r>
              <a:rPr lang="it-IT" sz="1700" b="1" dirty="0" smtClean="0">
                <a:latin typeface="Comic Sans MS" pitchFamily="66" charset="0"/>
              </a:rPr>
              <a:t>4.</a:t>
            </a:r>
            <a:r>
              <a:rPr lang="it-IT" sz="1700" dirty="0" smtClean="0">
                <a:latin typeface="Comic Sans MS" pitchFamily="66" charset="0"/>
              </a:rPr>
              <a:t> /</a:t>
            </a:r>
            <a:r>
              <a:rPr lang="it-IT" sz="1700" i="1" dirty="0" smtClean="0">
                <a:latin typeface="Comic Sans MS" pitchFamily="66" charset="0"/>
              </a:rPr>
              <a:t>TU NON DEVI DARE</a:t>
            </a:r>
            <a:r>
              <a:rPr lang="it-IT" sz="1700" dirty="0" smtClean="0">
                <a:latin typeface="Comic Sans MS" pitchFamily="66" charset="0"/>
              </a:rPr>
              <a:t>/ ______ LA TUA PAROLA!</a:t>
            </a:r>
            <a:r>
              <a:rPr lang="it-IT" sz="1700" dirty="0">
                <a:latin typeface="Comic Sans MS" pitchFamily="66" charset="0"/>
              </a:rPr>
              <a:t/>
            </a:r>
            <a:br>
              <a:rPr lang="it-IT" sz="1700" dirty="0">
                <a:latin typeface="Comic Sans MS" pitchFamily="66" charset="0"/>
              </a:rPr>
            </a:br>
            <a:r>
              <a:rPr lang="it-IT" sz="1700" b="1" dirty="0">
                <a:latin typeface="Comic Sans MS" pitchFamily="66" charset="0"/>
              </a:rPr>
              <a:t>5.</a:t>
            </a:r>
            <a:r>
              <a:rPr lang="it-IT" sz="1700" dirty="0">
                <a:latin typeface="Comic Sans MS" pitchFamily="66" charset="0"/>
              </a:rPr>
              <a:t> </a:t>
            </a:r>
            <a:r>
              <a:rPr lang="it-IT" sz="1700" dirty="0" smtClean="0">
                <a:latin typeface="Comic Sans MS" pitchFamily="66" charset="0"/>
              </a:rPr>
              <a:t>/</a:t>
            </a:r>
            <a:r>
              <a:rPr lang="it-IT" sz="1700" i="1" dirty="0" smtClean="0">
                <a:latin typeface="Comic Sans MS" pitchFamily="66" charset="0"/>
              </a:rPr>
              <a:t>TU DEVI DIRE</a:t>
            </a:r>
            <a:r>
              <a:rPr lang="it-IT" sz="1700" dirty="0" smtClean="0">
                <a:latin typeface="Comic Sans MS" pitchFamily="66" charset="0"/>
              </a:rPr>
              <a:t>/ ______________ LA VERITÀ!</a:t>
            </a:r>
            <a:br>
              <a:rPr lang="it-IT" sz="1700" dirty="0" smtClean="0">
                <a:latin typeface="Comic Sans MS" pitchFamily="66" charset="0"/>
              </a:rPr>
            </a:br>
            <a:r>
              <a:rPr lang="it-IT" sz="1700" b="1" dirty="0" smtClean="0">
                <a:latin typeface="Comic Sans MS" pitchFamily="66" charset="0"/>
              </a:rPr>
              <a:t>6.</a:t>
            </a:r>
            <a:r>
              <a:rPr lang="it-IT" sz="1700" dirty="0" smtClean="0">
                <a:latin typeface="Comic Sans MS" pitchFamily="66" charset="0"/>
              </a:rPr>
              <a:t> /</a:t>
            </a:r>
            <a:r>
              <a:rPr lang="it-IT" sz="1700" i="1" dirty="0" smtClean="0">
                <a:latin typeface="Comic Sans MS" pitchFamily="66" charset="0"/>
              </a:rPr>
              <a:t>TU NON DEVI DIRE</a:t>
            </a:r>
            <a:r>
              <a:rPr lang="it-IT" sz="1700" dirty="0" smtClean="0">
                <a:latin typeface="Comic Sans MS" pitchFamily="66" charset="0"/>
              </a:rPr>
              <a:t>/ __________ LA VERITÀ!</a:t>
            </a:r>
            <a:br>
              <a:rPr lang="it-IT" sz="1700" dirty="0" smtClean="0">
                <a:latin typeface="Comic Sans MS" pitchFamily="66" charset="0"/>
              </a:rPr>
            </a:br>
            <a:r>
              <a:rPr lang="it-IT" sz="1700" b="1" dirty="0" smtClean="0">
                <a:latin typeface="Comic Sans MS" pitchFamily="66" charset="0"/>
              </a:rPr>
              <a:t>7.</a:t>
            </a:r>
            <a:r>
              <a:rPr lang="it-IT" sz="1700" dirty="0" smtClean="0">
                <a:latin typeface="Comic Sans MS" pitchFamily="66" charset="0"/>
              </a:rPr>
              <a:t> /</a:t>
            </a:r>
            <a:r>
              <a:rPr lang="it-IT" sz="1700" i="1" dirty="0" smtClean="0">
                <a:latin typeface="Comic Sans MS" pitchFamily="66" charset="0"/>
              </a:rPr>
              <a:t>TU DEVI STARE</a:t>
            </a:r>
            <a:r>
              <a:rPr lang="it-IT" sz="1700" dirty="0" smtClean="0">
                <a:latin typeface="Comic Sans MS" pitchFamily="66" charset="0"/>
              </a:rPr>
              <a:t>/ __________  TRANQUILLA!</a:t>
            </a:r>
            <a:r>
              <a:rPr lang="it-IT" sz="1700" dirty="0">
                <a:latin typeface="Comic Sans MS" pitchFamily="66" charset="0"/>
              </a:rPr>
              <a:t/>
            </a:r>
            <a:br>
              <a:rPr lang="it-IT" sz="1700" dirty="0">
                <a:latin typeface="Comic Sans MS" pitchFamily="66" charset="0"/>
              </a:rPr>
            </a:br>
            <a:r>
              <a:rPr lang="it-IT" sz="1700" b="1" dirty="0">
                <a:latin typeface="Comic Sans MS" pitchFamily="66" charset="0"/>
              </a:rPr>
              <a:t>8.</a:t>
            </a:r>
            <a:r>
              <a:rPr lang="it-IT" sz="1700" dirty="0">
                <a:latin typeface="Comic Sans MS" pitchFamily="66" charset="0"/>
              </a:rPr>
              <a:t> </a:t>
            </a:r>
            <a:r>
              <a:rPr lang="it-IT" sz="1700" dirty="0" smtClean="0">
                <a:latin typeface="Comic Sans MS" pitchFamily="66" charset="0"/>
              </a:rPr>
              <a:t>/</a:t>
            </a:r>
            <a:r>
              <a:rPr lang="it-IT" sz="1700" i="1" dirty="0" smtClean="0">
                <a:latin typeface="Comic Sans MS" pitchFamily="66" charset="0"/>
              </a:rPr>
              <a:t>TU NON DEVI STARE</a:t>
            </a:r>
            <a:r>
              <a:rPr lang="it-IT" sz="1700" dirty="0" smtClean="0">
                <a:latin typeface="Comic Sans MS" pitchFamily="66" charset="0"/>
              </a:rPr>
              <a:t>/ ______  TRANQUILLA!</a:t>
            </a:r>
            <a:br>
              <a:rPr lang="it-IT" sz="1700" dirty="0" smtClean="0">
                <a:latin typeface="Comic Sans MS" pitchFamily="66" charset="0"/>
              </a:rPr>
            </a:br>
            <a:r>
              <a:rPr lang="it-IT" sz="1700" b="1" dirty="0" smtClean="0">
                <a:latin typeface="Comic Sans MS" pitchFamily="66" charset="0"/>
              </a:rPr>
              <a:t>9.</a:t>
            </a:r>
            <a:r>
              <a:rPr lang="it-IT" sz="1700" dirty="0" smtClean="0">
                <a:latin typeface="Comic Sans MS" pitchFamily="66" charset="0"/>
              </a:rPr>
              <a:t> /</a:t>
            </a:r>
            <a:r>
              <a:rPr lang="it-IT" sz="1700" i="1" dirty="0" smtClean="0">
                <a:latin typeface="Comic Sans MS" pitchFamily="66" charset="0"/>
              </a:rPr>
              <a:t>TU DEVI FARE</a:t>
            </a:r>
            <a:r>
              <a:rPr lang="it-IT" sz="1700" dirty="0" smtClean="0">
                <a:latin typeface="Comic Sans MS" pitchFamily="66" charset="0"/>
              </a:rPr>
              <a:t>/ ___________ COME DICO IO!</a:t>
            </a:r>
            <a:r>
              <a:rPr lang="it-IT" sz="1700" dirty="0">
                <a:latin typeface="Comic Sans MS" pitchFamily="66" charset="0"/>
              </a:rPr>
              <a:t/>
            </a:r>
            <a:br>
              <a:rPr lang="it-IT" sz="1700" dirty="0">
                <a:latin typeface="Comic Sans MS" pitchFamily="66" charset="0"/>
              </a:rPr>
            </a:br>
            <a:r>
              <a:rPr lang="it-IT" sz="1700" b="1" dirty="0">
                <a:latin typeface="Comic Sans MS" pitchFamily="66" charset="0"/>
              </a:rPr>
              <a:t>10.</a:t>
            </a:r>
            <a:r>
              <a:rPr lang="it-IT" sz="1700" dirty="0">
                <a:latin typeface="Comic Sans MS" pitchFamily="66" charset="0"/>
              </a:rPr>
              <a:t> </a:t>
            </a:r>
            <a:r>
              <a:rPr lang="it-IT" sz="1700" dirty="0" smtClean="0">
                <a:latin typeface="Comic Sans MS" pitchFamily="66" charset="0"/>
              </a:rPr>
              <a:t>/</a:t>
            </a:r>
            <a:r>
              <a:rPr lang="it-IT" sz="1700" i="1" dirty="0" smtClean="0">
                <a:latin typeface="Comic Sans MS" pitchFamily="66" charset="0"/>
              </a:rPr>
              <a:t>TU NON DEVI FARE</a:t>
            </a:r>
            <a:r>
              <a:rPr lang="it-IT" sz="1700" dirty="0" smtClean="0">
                <a:latin typeface="Comic Sans MS" pitchFamily="66" charset="0"/>
              </a:rPr>
              <a:t>/ ______ COME DICO IO!</a:t>
            </a: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> 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9025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2"/>
          <p:cNvSpPr txBox="1">
            <a:spLocks/>
          </p:cNvSpPr>
          <p:nvPr/>
        </p:nvSpPr>
        <p:spPr>
          <a:xfrm rot="20049941">
            <a:off x="-2606420" y="-1350115"/>
            <a:ext cx="12189798" cy="62344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6825" y1="65834" x2="86825" y2="65834"/>
                        <a14:foregroundMark x1="49680" y1="39760" x2="49680" y2="39760"/>
                        <a14:foregroundMark x1="51784" y1="38062" x2="51784" y2="38062"/>
                        <a14:foregroundMark x1="47392" y1="39760" x2="47392" y2="39760"/>
                        <a14:foregroundMark x1="45654" y1="38961" x2="45654" y2="38961"/>
                        <a14:foregroundMark x1="49588" y1="68931" x2="49588" y2="68931"/>
                        <a14:foregroundMark x1="64959" y1="68831" x2="64959" y2="68831"/>
                        <a14:foregroundMark x1="24977" y1="42458" x2="24977" y2="42458"/>
                        <a14:foregroundMark x1="20403" y1="44456" x2="20403" y2="44456"/>
                        <a14:foregroundMark x1="24703" y1="45055" x2="24703" y2="45055"/>
                        <a14:foregroundMark x1="19945" y1="46553" x2="19945" y2="46553"/>
                        <a14:foregroundMark x1="38426" y1="71828" x2="38426" y2="71828"/>
                        <a14:foregroundMark x1="36139" y1="84815" x2="36139" y2="84815"/>
                        <a14:foregroundMark x1="40622" y1="91209" x2="40622" y2="91209"/>
                        <a14:foregroundMark x1="30650" y1="92208" x2="30650" y2="92208"/>
                        <a14:foregroundMark x1="27081" y1="85215" x2="27081" y2="85215"/>
                        <a14:foregroundMark x1="19762" y1="85914" x2="19762" y2="85914"/>
                        <a14:foregroundMark x1="14273" y1="90110" x2="14273" y2="90110"/>
                        <a14:foregroundMark x1="14090" y1="92408" x2="14090" y2="92408"/>
                        <a14:foregroundMark x1="17566" y1="77722" x2="17566" y2="77722"/>
                        <a14:foregroundMark x1="18664" y1="76523" x2="18664" y2="76523"/>
                        <a14:foregroundMark x1="13266" y1="77223" x2="13266" y2="77223"/>
                        <a14:foregroundMark x1="23147" y1="43656" x2="23147" y2="43656"/>
                        <a14:foregroundMark x1="21134" y1="41558" x2="21134" y2="41558"/>
                        <a14:foregroundMark x1="36414" y1="55245" x2="36414" y2="55245"/>
                        <a14:foregroundMark x1="38884" y1="53546" x2="38884" y2="53546"/>
                        <a14:foregroundMark x1="38426" y1="52747" x2="38426" y2="52747"/>
                        <a14:foregroundMark x1="36139" y1="56044" x2="36139" y2="56044"/>
                        <a14:foregroundMark x1="19305" y1="44056" x2="19305" y2="44056"/>
                        <a14:foregroundMark x1="48124" y1="71628" x2="48124" y2="71628"/>
                        <a14:foregroundMark x1="46020" y1="72627" x2="46020" y2="72627"/>
                        <a14:foregroundMark x1="22781" y1="85015" x2="22781" y2="85015"/>
                        <a14:foregroundMark x1="14090" y1="84715" x2="14090" y2="84715"/>
                        <a14:foregroundMark x1="10522" y1="73027" x2="10522" y2="73027"/>
                        <a14:foregroundMark x1="10796" y1="71828" x2="10796" y2="71828"/>
                        <a14:foregroundMark x1="20494" y1="43656" x2="20494" y2="43656"/>
                        <a14:foregroundMark x1="56450" y1="25974" x2="56450" y2="25974"/>
                        <a14:foregroundMark x1="56999" y1="24975" x2="56999" y2="24975"/>
                        <a14:foregroundMark x1="59561" y1="17183" x2="59561" y2="17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164381"/>
            <a:ext cx="1872208" cy="151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123728" y="188640"/>
            <a:ext cx="4320481" cy="484836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2195736" y="247952"/>
            <a:ext cx="4176464" cy="425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TEST DI CONTROLLO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</a:t>
            </a:r>
          </a:p>
          <a:p>
            <a:pPr marL="0" indent="0">
              <a:buNone/>
            </a:pPr>
            <a:endParaRPr lang="en-US" sz="11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279" y="635346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5" y="1"/>
            <a:ext cx="481436" cy="48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Объект 1"/>
          <p:cNvSpPr txBox="1">
            <a:spLocks/>
          </p:cNvSpPr>
          <p:nvPr/>
        </p:nvSpPr>
        <p:spPr>
          <a:xfrm>
            <a:off x="107504" y="454049"/>
            <a:ext cx="1225899" cy="21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ALFASCHOOL.ORG</a:t>
            </a:r>
            <a:endParaRPr lang="en-US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372200" y="1484784"/>
            <a:ext cx="27391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2"/>
          <a:stretch/>
        </p:blipFill>
        <p:spPr bwMode="auto">
          <a:xfrm>
            <a:off x="6444209" y="3705324"/>
            <a:ext cx="271607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96752"/>
            <a:ext cx="60486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>
                <a:latin typeface="Comic Sans MS" pitchFamily="66" charset="0"/>
              </a:rPr>
              <a:t>1</a:t>
            </a:r>
            <a:r>
              <a:rPr lang="it-IT" sz="1600" b="1" dirty="0">
                <a:latin typeface="Comic Sans MS" pitchFamily="66" charset="0"/>
              </a:rPr>
              <a:t>.</a:t>
            </a:r>
            <a:r>
              <a:rPr lang="it-IT" sz="1600" i="1" dirty="0">
                <a:latin typeface="Comic Sans MS" pitchFamily="66" charset="0"/>
              </a:rPr>
              <a:t> </a:t>
            </a:r>
            <a:r>
              <a:rPr lang="it-IT" sz="1600" dirty="0">
                <a:latin typeface="Comic Sans MS" pitchFamily="66" charset="0"/>
              </a:rPr>
              <a:t> </a:t>
            </a:r>
            <a:r>
              <a:rPr lang="it-IT" sz="1600" dirty="0" smtClean="0">
                <a:latin typeface="Comic Sans MS" pitchFamily="66" charset="0"/>
              </a:rPr>
              <a:t>/</a:t>
            </a:r>
            <a:r>
              <a:rPr lang="it-IT" sz="1600" i="1" dirty="0" smtClean="0">
                <a:latin typeface="Comic Sans MS" pitchFamily="66" charset="0"/>
              </a:rPr>
              <a:t>TU </a:t>
            </a:r>
            <a:r>
              <a:rPr lang="it-IT" sz="1600" i="1" dirty="0">
                <a:latin typeface="Comic Sans MS" pitchFamily="66" charset="0"/>
              </a:rPr>
              <a:t>DEVI AVERE</a:t>
            </a:r>
            <a:r>
              <a:rPr lang="it-IT" sz="1600" i="1" dirty="0" smtClean="0">
                <a:latin typeface="Comic Sans MS" pitchFamily="66" charset="0"/>
              </a:rPr>
              <a:t> </a:t>
            </a:r>
            <a:r>
              <a:rPr lang="it-IT" sz="1600" i="1" dirty="0" smtClean="0">
                <a:latin typeface="Comic Sans MS" pitchFamily="66" charset="0"/>
                <a:sym typeface="Wingdings" pitchFamily="2" charset="2"/>
              </a:rPr>
              <a:t></a:t>
            </a:r>
            <a:r>
              <a:rPr lang="it-IT" sz="1600" dirty="0" smtClean="0">
                <a:latin typeface="Comic Sans MS" pitchFamily="66" charset="0"/>
              </a:rPr>
              <a:t> </a:t>
            </a:r>
            <a:r>
              <a:rPr lang="it-IT" sz="1600" b="1" dirty="0" smtClean="0">
                <a:latin typeface="Comic Sans MS" pitchFamily="66" charset="0"/>
              </a:rPr>
              <a:t>______</a:t>
            </a:r>
            <a:r>
              <a:rPr lang="it-IT" sz="1600" dirty="0" smtClean="0">
                <a:latin typeface="Comic Sans MS" pitchFamily="66" charset="0"/>
              </a:rPr>
              <a:t>___________</a:t>
            </a:r>
            <a:r>
              <a:rPr lang="it-IT" sz="1600" b="1" dirty="0" smtClean="0">
                <a:latin typeface="Comic Sans MS" pitchFamily="66" charset="0"/>
              </a:rPr>
              <a:t>  </a:t>
            </a:r>
            <a:r>
              <a:rPr lang="it-IT" sz="1600" dirty="0" smtClean="0">
                <a:latin typeface="Comic Sans MS" pitchFamily="66" charset="0"/>
              </a:rPr>
              <a:t>PAZIENZA!</a:t>
            </a:r>
            <a:br>
              <a:rPr lang="it-IT" sz="1600" dirty="0" smtClean="0">
                <a:latin typeface="Comic Sans MS" pitchFamily="66" charset="0"/>
              </a:rPr>
            </a:br>
            <a:r>
              <a:rPr lang="it-IT" sz="1600" b="1" dirty="0" smtClean="0">
                <a:latin typeface="Comic Sans MS" pitchFamily="66" charset="0"/>
              </a:rPr>
              <a:t>2.</a:t>
            </a:r>
            <a:r>
              <a:rPr lang="it-IT" sz="1600" dirty="0" smtClean="0">
                <a:latin typeface="Comic Sans MS" pitchFamily="66" charset="0"/>
              </a:rPr>
              <a:t> /</a:t>
            </a:r>
            <a:r>
              <a:rPr lang="it-IT" sz="1600" i="1" dirty="0" smtClean="0">
                <a:latin typeface="Comic Sans MS" pitchFamily="66" charset="0"/>
              </a:rPr>
              <a:t>TU NON DEVI AVERE</a:t>
            </a:r>
            <a:r>
              <a:rPr lang="it-IT" sz="1600" dirty="0">
                <a:latin typeface="Comic Sans MS" pitchFamily="66" charset="0"/>
              </a:rPr>
              <a:t> </a:t>
            </a:r>
            <a:r>
              <a:rPr lang="it-IT" sz="1600" i="1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it-IT" sz="1600" dirty="0" smtClean="0">
                <a:latin typeface="Comic Sans MS" pitchFamily="66" charset="0"/>
              </a:rPr>
              <a:t>______________ SCRUPOLI!</a:t>
            </a:r>
            <a:br>
              <a:rPr lang="it-IT" sz="1600" dirty="0" smtClean="0">
                <a:latin typeface="Comic Sans MS" pitchFamily="66" charset="0"/>
              </a:rPr>
            </a:br>
            <a:r>
              <a:rPr lang="it-IT" sz="1600" b="1" dirty="0" smtClean="0">
                <a:latin typeface="Comic Sans MS" pitchFamily="66" charset="0"/>
              </a:rPr>
              <a:t>3.</a:t>
            </a:r>
            <a:r>
              <a:rPr lang="it-IT" sz="1600" dirty="0" smtClean="0">
                <a:latin typeface="Comic Sans MS" pitchFamily="66" charset="0"/>
              </a:rPr>
              <a:t> /</a:t>
            </a:r>
            <a:r>
              <a:rPr lang="it-IT" sz="1600" i="1" dirty="0" smtClean="0">
                <a:latin typeface="Comic Sans MS" pitchFamily="66" charset="0"/>
              </a:rPr>
              <a:t>VOI DOVETE AVERE</a:t>
            </a:r>
            <a:r>
              <a:rPr lang="it-IT" sz="1600" dirty="0">
                <a:latin typeface="Comic Sans MS" pitchFamily="66" charset="0"/>
              </a:rPr>
              <a:t> </a:t>
            </a:r>
            <a:r>
              <a:rPr lang="it-IT" sz="1600" i="1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it-IT" sz="1600" dirty="0" smtClean="0">
                <a:latin typeface="Comic Sans MS" pitchFamily="66" charset="0"/>
              </a:rPr>
              <a:t>_______________ PAZIENZA!</a:t>
            </a:r>
            <a:br>
              <a:rPr lang="it-IT" sz="1600" dirty="0" smtClean="0">
                <a:latin typeface="Comic Sans MS" pitchFamily="66" charset="0"/>
              </a:rPr>
            </a:br>
            <a:r>
              <a:rPr lang="it-IT" sz="1600" b="1" dirty="0" smtClean="0">
                <a:latin typeface="Comic Sans MS" pitchFamily="66" charset="0"/>
              </a:rPr>
              <a:t>4.</a:t>
            </a:r>
            <a:r>
              <a:rPr lang="it-IT" sz="1600" dirty="0" smtClean="0">
                <a:latin typeface="Comic Sans MS" pitchFamily="66" charset="0"/>
              </a:rPr>
              <a:t> /</a:t>
            </a:r>
            <a:r>
              <a:rPr lang="it-IT" sz="1600" i="1" dirty="0" smtClean="0">
                <a:latin typeface="Comic Sans MS" pitchFamily="66" charset="0"/>
              </a:rPr>
              <a:t>TU DEVI ESSERE</a:t>
            </a:r>
            <a:r>
              <a:rPr lang="it-IT" sz="1600" dirty="0">
                <a:latin typeface="Comic Sans MS" pitchFamily="66" charset="0"/>
              </a:rPr>
              <a:t> </a:t>
            </a:r>
            <a:r>
              <a:rPr lang="it-IT" sz="1600" i="1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it-IT" sz="1600" dirty="0" smtClean="0">
                <a:latin typeface="Comic Sans MS" pitchFamily="66" charset="0"/>
              </a:rPr>
              <a:t>____________________ BUONA!</a:t>
            </a:r>
            <a:br>
              <a:rPr lang="it-IT" sz="1600" dirty="0" smtClean="0">
                <a:latin typeface="Comic Sans MS" pitchFamily="66" charset="0"/>
              </a:rPr>
            </a:br>
            <a:r>
              <a:rPr lang="it-IT" sz="1600" b="1" dirty="0" smtClean="0">
                <a:latin typeface="Comic Sans MS" pitchFamily="66" charset="0"/>
              </a:rPr>
              <a:t>5.</a:t>
            </a:r>
            <a:r>
              <a:rPr lang="it-IT" sz="1600" dirty="0" smtClean="0">
                <a:latin typeface="Comic Sans MS" pitchFamily="66" charset="0"/>
              </a:rPr>
              <a:t> /</a:t>
            </a:r>
            <a:r>
              <a:rPr lang="it-IT" sz="1600" i="1" dirty="0" smtClean="0">
                <a:latin typeface="Comic Sans MS" pitchFamily="66" charset="0"/>
              </a:rPr>
              <a:t>TU NON DEVI ESSERE</a:t>
            </a:r>
            <a:r>
              <a:rPr lang="it-IT" sz="1600" dirty="0">
                <a:latin typeface="Comic Sans MS" pitchFamily="66" charset="0"/>
              </a:rPr>
              <a:t> </a:t>
            </a:r>
            <a:r>
              <a:rPr lang="it-IT" sz="1600" dirty="0" smtClean="0">
                <a:latin typeface="Comic Sans MS" pitchFamily="66" charset="0"/>
              </a:rPr>
              <a:t> </a:t>
            </a:r>
            <a:r>
              <a:rPr lang="it-IT" sz="16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it-IT" sz="1600" dirty="0" smtClean="0">
                <a:latin typeface="Comic Sans MS" pitchFamily="66" charset="0"/>
              </a:rPr>
              <a:t>______________ CATTIVA!</a:t>
            </a:r>
            <a:r>
              <a:rPr lang="it-IT" sz="1600" dirty="0">
                <a:latin typeface="Comic Sans MS" pitchFamily="66" charset="0"/>
              </a:rPr>
              <a:t/>
            </a:r>
            <a:br>
              <a:rPr lang="it-IT" sz="1600" dirty="0">
                <a:latin typeface="Comic Sans MS" pitchFamily="66" charset="0"/>
              </a:rPr>
            </a:br>
            <a:r>
              <a:rPr lang="it-IT" sz="1600" b="1" dirty="0" smtClean="0">
                <a:latin typeface="Comic Sans MS" pitchFamily="66" charset="0"/>
              </a:rPr>
              <a:t>6.</a:t>
            </a:r>
            <a:r>
              <a:rPr lang="it-IT" sz="1600" dirty="0" smtClean="0">
                <a:latin typeface="Comic Sans MS" pitchFamily="66" charset="0"/>
              </a:rPr>
              <a:t> /</a:t>
            </a:r>
            <a:r>
              <a:rPr lang="it-IT" sz="1600" i="1" dirty="0" smtClean="0">
                <a:latin typeface="Comic Sans MS" pitchFamily="66" charset="0"/>
              </a:rPr>
              <a:t>VOI DOVETE ESSERE </a:t>
            </a:r>
            <a:r>
              <a:rPr lang="it-IT" sz="1600" i="1" dirty="0" smtClean="0">
                <a:latin typeface="Comic Sans MS" pitchFamily="66" charset="0"/>
                <a:sym typeface="Wingdings" pitchFamily="2" charset="2"/>
              </a:rPr>
              <a:t></a:t>
            </a:r>
            <a:r>
              <a:rPr lang="it-IT" sz="1600" dirty="0" smtClean="0">
                <a:latin typeface="Comic Sans MS" pitchFamily="66" charset="0"/>
              </a:rPr>
              <a:t> _________________ BUONI!</a:t>
            </a:r>
            <a:br>
              <a:rPr lang="it-IT" sz="1600" dirty="0" smtClean="0">
                <a:latin typeface="Comic Sans MS" pitchFamily="66" charset="0"/>
              </a:rPr>
            </a:br>
            <a:r>
              <a:rPr lang="it-IT" sz="1600" b="1" dirty="0" smtClean="0">
                <a:latin typeface="Comic Sans MS" pitchFamily="66" charset="0"/>
              </a:rPr>
              <a:t>7.</a:t>
            </a:r>
            <a:r>
              <a:rPr lang="it-IT" sz="1600" dirty="0" smtClean="0">
                <a:latin typeface="Comic Sans MS" pitchFamily="66" charset="0"/>
              </a:rPr>
              <a:t> /</a:t>
            </a:r>
            <a:r>
              <a:rPr lang="it-IT" sz="1600" i="1" dirty="0" smtClean="0">
                <a:latin typeface="Comic Sans MS" pitchFamily="66" charset="0"/>
              </a:rPr>
              <a:t>TU DEVI SAPERE</a:t>
            </a:r>
            <a:r>
              <a:rPr lang="it-IT" sz="1600" dirty="0">
                <a:latin typeface="Comic Sans MS" pitchFamily="66" charset="0"/>
              </a:rPr>
              <a:t> </a:t>
            </a:r>
            <a:r>
              <a:rPr lang="it-IT" sz="1600" i="1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it-IT" sz="1600" i="1" dirty="0" smtClean="0">
                <a:latin typeface="Comic Sans MS" pitchFamily="66" charset="0"/>
                <a:sym typeface="Wingdings" pitchFamily="2" charset="2"/>
              </a:rPr>
              <a:t>    </a:t>
            </a:r>
            <a:r>
              <a:rPr lang="it-IT" sz="1600" dirty="0" smtClean="0">
                <a:latin typeface="Comic Sans MS" pitchFamily="66" charset="0"/>
              </a:rPr>
              <a:t>______CHE SONO CONTENTO!</a:t>
            </a:r>
            <a:br>
              <a:rPr lang="it-IT" sz="1600" dirty="0" smtClean="0">
                <a:latin typeface="Comic Sans MS" pitchFamily="66" charset="0"/>
              </a:rPr>
            </a:br>
            <a:r>
              <a:rPr lang="it-IT" sz="1600" b="1" dirty="0" smtClean="0">
                <a:latin typeface="Comic Sans MS" pitchFamily="66" charset="0"/>
              </a:rPr>
              <a:t>8.</a:t>
            </a:r>
            <a:r>
              <a:rPr lang="it-IT" sz="1600" dirty="0" smtClean="0">
                <a:latin typeface="Comic Sans MS" pitchFamily="66" charset="0"/>
              </a:rPr>
              <a:t> /</a:t>
            </a:r>
            <a:r>
              <a:rPr lang="it-IT" sz="1600" i="1" dirty="0" smtClean="0">
                <a:latin typeface="Comic Sans MS" pitchFamily="66" charset="0"/>
              </a:rPr>
              <a:t>VOI DOVETE SAPERE</a:t>
            </a:r>
            <a:r>
              <a:rPr lang="it-IT" sz="1600" dirty="0" smtClean="0">
                <a:latin typeface="Comic Sans MS" pitchFamily="66" charset="0"/>
              </a:rPr>
              <a:t>/ </a:t>
            </a:r>
            <a:r>
              <a:rPr lang="it-IT" sz="1600" i="1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it-IT" sz="1600" dirty="0" smtClean="0">
                <a:latin typeface="Comic Sans MS" pitchFamily="66" charset="0"/>
              </a:rPr>
              <a:t>___ CHE SONO CONTENTO!</a:t>
            </a:r>
            <a:r>
              <a:rPr lang="it-IT" sz="1600" dirty="0">
                <a:latin typeface="Comic Sans MS" pitchFamily="66" charset="0"/>
              </a:rPr>
              <a:t/>
            </a:r>
            <a:br>
              <a:rPr lang="it-IT" sz="1600" dirty="0">
                <a:latin typeface="Comic Sans MS" pitchFamily="66" charset="0"/>
              </a:rPr>
            </a:br>
            <a:r>
              <a:rPr lang="it-IT" sz="1600" b="1" dirty="0" smtClean="0">
                <a:latin typeface="Comic Sans MS" pitchFamily="66" charset="0"/>
              </a:rPr>
              <a:t>9.</a:t>
            </a:r>
            <a:r>
              <a:rPr lang="it-IT" sz="1600" dirty="0" smtClean="0">
                <a:latin typeface="Comic Sans MS" pitchFamily="66" charset="0"/>
              </a:rPr>
              <a:t> /</a:t>
            </a:r>
            <a:r>
              <a:rPr lang="it-IT" sz="1600" i="1" dirty="0" smtClean="0">
                <a:latin typeface="Comic Sans MS" pitchFamily="66" charset="0"/>
              </a:rPr>
              <a:t>VOI DOVETE VOLERE</a:t>
            </a:r>
            <a:r>
              <a:rPr lang="it-IT" sz="1600" dirty="0">
                <a:latin typeface="Comic Sans MS" pitchFamily="66" charset="0"/>
              </a:rPr>
              <a:t> </a:t>
            </a:r>
            <a:r>
              <a:rPr lang="it-IT" sz="1600" i="1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it-IT" sz="1600" dirty="0" smtClean="0">
                <a:latin typeface="Comic Sans MS" pitchFamily="66" charset="0"/>
              </a:rPr>
              <a:t>___________ ASCOLTARMI!</a:t>
            </a:r>
            <a:r>
              <a:rPr lang="it-IT" dirty="0">
                <a:latin typeface="Segoe Print" pitchFamily="2" charset="0"/>
              </a:rPr>
              <a:t/>
            </a:r>
            <a:br>
              <a:rPr lang="it-IT" dirty="0">
                <a:latin typeface="Segoe Print" pitchFamily="2" charset="0"/>
              </a:rPr>
            </a:br>
            <a:endParaRPr lang="ru-RU" dirty="0">
              <a:latin typeface="Segoe Prin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44044"/>
            <a:ext cx="3286125" cy="303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15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Объект 2"/>
          <p:cNvSpPr txBox="1">
            <a:spLocks/>
          </p:cNvSpPr>
          <p:nvPr/>
        </p:nvSpPr>
        <p:spPr>
          <a:xfrm rot="20049941">
            <a:off x="-2606420" y="-1350115"/>
            <a:ext cx="12189798" cy="62344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202263" y="5190625"/>
            <a:ext cx="8765654" cy="1111506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7503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5" y="1"/>
            <a:ext cx="481436" cy="48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02265" y="749069"/>
            <a:ext cx="8765652" cy="509025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149325" y="769809"/>
            <a:ext cx="5798939" cy="1595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I PRONOMI SI LEGANO ALL’ IMPERATIVO FORMANDO UNA PAROLA UNICA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</a:t>
            </a:r>
          </a:p>
          <a:p>
            <a:pPr marL="0" indent="0" algn="ctr">
              <a:buNone/>
            </a:pPr>
            <a:endParaRPr lang="it-IT" sz="8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1333403" y="213668"/>
            <a:ext cx="7553741" cy="5098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latin typeface="Comic Sans MS" pitchFamily="66" charset="0"/>
              </a:rPr>
              <a:t>L’IMPERATIVO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ПОВЕЛИТЕЛЬНОЕ НАКЛОНЕНИЕ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3" name="Объект 1"/>
          <p:cNvSpPr txBox="1">
            <a:spLocks/>
          </p:cNvSpPr>
          <p:nvPr/>
        </p:nvSpPr>
        <p:spPr>
          <a:xfrm>
            <a:off x="107504" y="454049"/>
            <a:ext cx="1225899" cy="21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ALFASCHOOL.ORG</a:t>
            </a:r>
            <a:endParaRPr lang="en-US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4" name="Объект 1"/>
          <p:cNvSpPr txBox="1">
            <a:spLocks/>
          </p:cNvSpPr>
          <p:nvPr/>
        </p:nvSpPr>
        <p:spPr>
          <a:xfrm>
            <a:off x="218538" y="4941168"/>
            <a:ext cx="873303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50" b="1" baseline="30000" dirty="0" smtClean="0">
                <a:latin typeface="Comic Sans MS" pitchFamily="66" charset="0"/>
              </a:rPr>
              <a:t> </a:t>
            </a:r>
            <a:endParaRPr lang="it-IT" sz="105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5" name="Picture 18" descr="Risultati immagini per ÐÐÐÐÐÐÐÐ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50" y="5398904"/>
            <a:ext cx="772165" cy="69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Объект 1"/>
          <p:cNvSpPr txBox="1">
            <a:spLocks/>
          </p:cNvSpPr>
          <p:nvPr/>
        </p:nvSpPr>
        <p:spPr>
          <a:xfrm>
            <a:off x="1259632" y="5269822"/>
            <a:ext cx="7200800" cy="1201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9324" y="5232102"/>
            <a:ext cx="781859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В ПОВЕЛИТЕЛЬНОЙ ФОРМЕ НИКОГДА НЕ ИСПОЛЬЗУЮТСЯ ЛИЧНЫЕ МЕСТОИМЕНИЯ В ФОРМЕ ПОДЛЕЖАЩЕГО</a:t>
            </a:r>
            <a:r>
              <a:rPr lang="it-IT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НАПРИМЕР, ГОВОРЯТ</a:t>
            </a:r>
            <a:r>
              <a:rPr lang="it-IT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 </a:t>
            </a:r>
            <a:r>
              <a:rPr lang="it-IT" sz="1100" b="1" dirty="0" smtClean="0">
                <a:latin typeface="Comic Sans MS" pitchFamily="66" charset="0"/>
              </a:rPr>
              <a:t>“FATE PRESTO!” </a:t>
            </a:r>
            <a:r>
              <a:rPr lang="it-IT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E </a:t>
            </a:r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NON</a:t>
            </a:r>
            <a:r>
              <a:rPr lang="it-IT" sz="1100" b="1" dirty="0" smtClean="0">
                <a:latin typeface="Comic Sans MS" pitchFamily="66" charset="0"/>
              </a:rPr>
              <a:t> “VOI FATE PRESTO!”.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ПОВЕЛИТЕЛЬНОЕ НАКЛОНЕНИЕ В ОТРИЦАТЕЛЬНОЙ ФОРМЕ ВЫРАЖАЕТ ЗАПРЕТ И ВО 2-ОМ Л. ЕД.Ч. ОБРАЗУЕТСЯ </a:t>
            </a:r>
            <a:r>
              <a:rPr lang="it-IT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 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С ПОМОЩЬЮ ИНФИНИТИВА, КОТОРОМУ ПРЕДШЕСТВУЕТ ЧАСТИЦА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”</a:t>
            </a:r>
            <a:r>
              <a:rPr lang="it-IT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NON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”</a:t>
            </a:r>
            <a:r>
              <a:rPr lang="it-IT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 </a:t>
            </a:r>
            <a:r>
              <a:rPr lang="it-IT" sz="1100" b="1" dirty="0">
                <a:latin typeface="Comic Sans MS" pitchFamily="66" charset="0"/>
              </a:rPr>
              <a:t>NON PERDERE TEMPO!</a:t>
            </a:r>
            <a:endParaRPr lang="ru-RU" sz="1100" b="1" dirty="0">
              <a:latin typeface="Comic Sans MS" pitchFamily="66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346176" y="1775110"/>
            <a:ext cx="7605396" cy="323806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626932" y="1916832"/>
            <a:ext cx="68335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omic Sans MS" pitchFamily="66" charset="0"/>
              </a:rPr>
              <a:t> </a:t>
            </a:r>
            <a:r>
              <a:rPr lang="ru-RU" sz="1200" b="1" dirty="0" smtClean="0">
                <a:latin typeface="Comic Sans MS" pitchFamily="66" charset="0"/>
              </a:rPr>
              <a:t>(2</a:t>
            </a:r>
            <a:r>
              <a:rPr lang="ru-RU" sz="1200" b="1" baseline="30000" dirty="0" smtClean="0">
                <a:latin typeface="Comic Sans MS" pitchFamily="66" charset="0"/>
              </a:rPr>
              <a:t>-ое</a:t>
            </a:r>
            <a:r>
              <a:rPr lang="ru-RU" sz="1200" b="1" dirty="0" smtClean="0">
                <a:latin typeface="Comic Sans MS" pitchFamily="66" charset="0"/>
              </a:rPr>
              <a:t>л.е</a:t>
            </a:r>
            <a:r>
              <a:rPr lang="ru-RU" sz="1200" b="1" dirty="0" smtClean="0">
                <a:latin typeface="Comic Sans MS" pitchFamily="66" charset="0"/>
              </a:rPr>
              <a:t>д.</a:t>
            </a:r>
            <a:r>
              <a:rPr lang="ru-RU" sz="1200" b="1" dirty="0" smtClean="0">
                <a:latin typeface="Comic Sans MS" pitchFamily="66" charset="0"/>
              </a:rPr>
              <a:t>ч) </a:t>
            </a:r>
            <a:r>
              <a:rPr lang="en-US" sz="1400" b="1" dirty="0" smtClean="0">
                <a:latin typeface="Comic Sans MS" pitchFamily="66" charset="0"/>
              </a:rPr>
              <a:t>TU </a:t>
            </a:r>
            <a:r>
              <a:rPr 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MI</a:t>
            </a:r>
            <a:r>
              <a:rPr lang="en-US" sz="1400" b="1" dirty="0" smtClean="0">
                <a:latin typeface="Comic Sans MS" pitchFamily="66" charset="0"/>
              </a:rPr>
              <a:t>  DEVI AMARE </a:t>
            </a:r>
            <a:r>
              <a:rPr lang="ru-RU" sz="1400" b="1" dirty="0" smtClean="0">
                <a:latin typeface="Comic Sans MS" pitchFamily="66" charset="0"/>
              </a:rPr>
              <a:t>         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b="1" strike="sngStrike" dirty="0" smtClean="0">
                <a:latin typeface="Comic Sans MS" pitchFamily="66" charset="0"/>
                <a:sym typeface="Wingdings" pitchFamily="2" charset="2"/>
              </a:rPr>
              <a:t>TU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 AMA</a:t>
            </a:r>
            <a:r>
              <a:rPr lang="en-US" sz="1400" b="1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MI</a:t>
            </a:r>
            <a:r>
              <a:rPr lang="ru-RU" sz="1400" b="1" dirty="0" smtClean="0">
                <a:latin typeface="Comic Sans MS" pitchFamily="66" charset="0"/>
                <a:sym typeface="Wingdings" pitchFamily="2" charset="2"/>
              </a:rPr>
              <a:t>        </a:t>
            </a:r>
            <a:r>
              <a:rPr lang="ru-RU" sz="700" b="1" dirty="0" smtClean="0">
                <a:latin typeface="Comic Sans MS" pitchFamily="66" charset="0"/>
                <a:sym typeface="Wingdings" pitchFamily="2" charset="2"/>
              </a:rPr>
              <a:t> </a:t>
            </a:r>
            <a:endParaRPr lang="en-US" sz="700" b="1" dirty="0" smtClean="0">
              <a:latin typeface="Comic Sans MS" pitchFamily="66" charset="0"/>
              <a:sym typeface="Wingdings" pitchFamily="2" charset="2"/>
            </a:endParaRPr>
          </a:p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   	   ТЫ </a:t>
            </a:r>
            <a:r>
              <a:rPr lang="ru-RU" sz="900" b="1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МЕНЯ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ДОЛЖЕН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ЛЮБИТЬ             </a:t>
            </a:r>
            <a:r>
              <a:rPr lang="ru-RU" sz="900" b="1" dirty="0" smtClean="0">
                <a:latin typeface="Comic Sans MS" pitchFamily="66" charset="0"/>
                <a:sym typeface="Wingdings" pitchFamily="2" charset="2"/>
              </a:rPr>
              <a:t>                  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ЛЮБИ </a:t>
            </a:r>
            <a:r>
              <a:rPr lang="ru-RU" sz="900" b="1" dirty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МЕНЯ</a:t>
            </a:r>
            <a:endParaRPr lang="ru-RU" sz="900" b="1" dirty="0" smtClean="0">
              <a:solidFill>
                <a:srgbClr val="7030A0"/>
              </a:solidFill>
              <a:latin typeface="Comic Sans MS" pitchFamily="66" charset="0"/>
              <a:sym typeface="Wingdings" pitchFamily="2" charset="2"/>
            </a:endParaRPr>
          </a:p>
          <a:p>
            <a:endParaRPr lang="en-US" sz="500" b="1" dirty="0" smtClean="0">
              <a:latin typeface="Comic Sans MS" pitchFamily="66" charset="0"/>
            </a:endParaRPr>
          </a:p>
          <a:p>
            <a:r>
              <a:rPr lang="ru-RU" sz="1400" b="1" dirty="0" smtClean="0">
                <a:latin typeface="Comic Sans MS" pitchFamily="66" charset="0"/>
              </a:rPr>
              <a:t> </a:t>
            </a:r>
            <a:r>
              <a:rPr lang="ru-RU" sz="1200" b="1" dirty="0" smtClean="0">
                <a:latin typeface="Comic Sans MS" pitchFamily="66" charset="0"/>
              </a:rPr>
              <a:t>(3</a:t>
            </a:r>
            <a:r>
              <a:rPr lang="ru-RU" sz="1200" b="1" baseline="30000" dirty="0" smtClean="0">
                <a:latin typeface="Comic Sans MS" pitchFamily="66" charset="0"/>
              </a:rPr>
              <a:t>-ье</a:t>
            </a:r>
            <a:r>
              <a:rPr lang="ru-RU" sz="1200" b="1" dirty="0" smtClean="0">
                <a:latin typeface="Comic Sans MS" pitchFamily="66" charset="0"/>
              </a:rPr>
              <a:t>л</a:t>
            </a:r>
            <a:r>
              <a:rPr lang="ru-RU" sz="1200" b="1" dirty="0" smtClean="0">
                <a:latin typeface="Comic Sans MS" pitchFamily="66" charset="0"/>
              </a:rPr>
              <a:t>.ед.ч</a:t>
            </a:r>
            <a:r>
              <a:rPr lang="ru-RU" sz="1200" b="1" dirty="0">
                <a:latin typeface="Comic Sans MS" pitchFamily="66" charset="0"/>
              </a:rPr>
              <a:t>) </a:t>
            </a:r>
            <a:r>
              <a:rPr lang="en-US" sz="1400" b="1" dirty="0" smtClean="0">
                <a:latin typeface="Comic Sans MS" pitchFamily="66" charset="0"/>
              </a:rPr>
              <a:t>LUI </a:t>
            </a:r>
            <a:r>
              <a:rPr 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TI</a:t>
            </a:r>
            <a:r>
              <a:rPr lang="en-US" sz="1400" b="1" dirty="0" smtClean="0">
                <a:latin typeface="Comic Sans MS" pitchFamily="66" charset="0"/>
              </a:rPr>
              <a:t> DEVE AMARE </a:t>
            </a:r>
            <a:r>
              <a:rPr lang="ru-RU" sz="1400" b="1" dirty="0" smtClean="0">
                <a:latin typeface="Comic Sans MS" pitchFamily="66" charset="0"/>
              </a:rPr>
              <a:t>	</a:t>
            </a:r>
            <a:r>
              <a:rPr lang="ru-RU" sz="1400" b="1" dirty="0" smtClean="0">
                <a:latin typeface="Comic Sans MS" pitchFamily="66" charset="0"/>
              </a:rPr>
              <a:t> 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b="1" strike="sngStrike" dirty="0" smtClean="0">
                <a:latin typeface="Comic Sans MS" pitchFamily="66" charset="0"/>
                <a:sym typeface="Wingdings" pitchFamily="2" charset="2"/>
              </a:rPr>
              <a:t>LUI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TI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 AMI</a:t>
            </a:r>
          </a:p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                   ОН </a:t>
            </a:r>
            <a:r>
              <a:rPr lang="ru-RU" sz="900" b="1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ТЕБЯ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ДОЛЖЕН ЛЮБИТЬ</a:t>
            </a:r>
            <a:r>
              <a:rPr lang="ru-RU" sz="900" b="1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ru-RU" sz="900" b="1" dirty="0" smtClean="0">
                <a:latin typeface="Comic Sans MS" pitchFamily="66" charset="0"/>
                <a:sym typeface="Wingdings" pitchFamily="2" charset="2"/>
              </a:rPr>
              <a:t>                </a:t>
            </a:r>
            <a:r>
              <a:rPr lang="ru-RU" sz="900" b="1" dirty="0" smtClean="0">
                <a:latin typeface="Comic Sans MS" pitchFamily="66" charset="0"/>
                <a:sym typeface="Wingdings" pitchFamily="2" charset="2"/>
              </a:rPr>
              <a:t> 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ПУСТЬ ОН </a:t>
            </a:r>
            <a:r>
              <a:rPr lang="ru-RU" sz="900" b="1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ТЕБЯ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ЛЮБИТ</a:t>
            </a:r>
            <a:endParaRPr lang="en-US" sz="9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endParaRPr lang="en-US" sz="5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ru-RU" sz="1400" b="1" dirty="0" smtClean="0">
                <a:latin typeface="Comic Sans MS" pitchFamily="66" charset="0"/>
              </a:rPr>
              <a:t> </a:t>
            </a:r>
            <a:r>
              <a:rPr lang="ru-RU" sz="1200" b="1" dirty="0" smtClean="0">
                <a:latin typeface="Comic Sans MS" pitchFamily="66" charset="0"/>
              </a:rPr>
              <a:t>(3</a:t>
            </a:r>
            <a:r>
              <a:rPr lang="ru-RU" sz="1200" b="1" baseline="30000" dirty="0" smtClean="0">
                <a:latin typeface="Comic Sans MS" pitchFamily="66" charset="0"/>
              </a:rPr>
              <a:t>-ье</a:t>
            </a:r>
            <a:r>
              <a:rPr lang="ru-RU" sz="1200" b="1" dirty="0" smtClean="0">
                <a:latin typeface="Comic Sans MS" pitchFamily="66" charset="0"/>
              </a:rPr>
              <a:t>л.ед.ч) </a:t>
            </a:r>
            <a:r>
              <a:rPr lang="en-US" sz="1400" b="1" dirty="0" smtClean="0">
                <a:latin typeface="Comic Sans MS" pitchFamily="66" charset="0"/>
              </a:rPr>
              <a:t>LEI </a:t>
            </a:r>
            <a:r>
              <a:rPr 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CI</a:t>
            </a:r>
            <a:r>
              <a:rPr lang="en-US" sz="1400" b="1" dirty="0" smtClean="0">
                <a:latin typeface="Comic Sans MS" pitchFamily="66" charset="0"/>
              </a:rPr>
              <a:t> DEVE AMARE</a:t>
            </a:r>
            <a:r>
              <a:rPr lang="en-US" sz="1400" b="1" dirty="0" smtClean="0">
                <a:latin typeface="Comic Sans MS" pitchFamily="66" charset="0"/>
              </a:rPr>
              <a:t>  </a:t>
            </a:r>
            <a:r>
              <a:rPr lang="ru-RU" sz="1400" b="1" dirty="0" smtClean="0">
                <a:latin typeface="Comic Sans MS" pitchFamily="66" charset="0"/>
              </a:rPr>
              <a:t> </a:t>
            </a:r>
            <a:r>
              <a:rPr lang="en-US" sz="1400" b="1" dirty="0" smtClean="0">
                <a:latin typeface="Comic Sans MS" pitchFamily="66" charset="0"/>
              </a:rPr>
              <a:t> </a:t>
            </a:r>
            <a:r>
              <a:rPr lang="ru-RU" sz="1400" b="1" dirty="0" smtClean="0">
                <a:latin typeface="Comic Sans MS" pitchFamily="66" charset="0"/>
              </a:rPr>
              <a:t>       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b="1" strike="sngStrike" dirty="0" smtClean="0">
                <a:latin typeface="Comic Sans MS" pitchFamily="66" charset="0"/>
                <a:sym typeface="Wingdings" pitchFamily="2" charset="2"/>
              </a:rPr>
              <a:t>LEI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CI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 AMI</a:t>
            </a:r>
            <a:endParaRPr lang="en-US" sz="700" b="1" dirty="0" smtClean="0">
              <a:latin typeface="Comic Sans MS" pitchFamily="66" charset="0"/>
              <a:sym typeface="Wingdings" pitchFamily="2" charset="2"/>
            </a:endParaRPr>
          </a:p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                 ОНА </a:t>
            </a:r>
            <a:r>
              <a:rPr lang="ru-RU" sz="900" b="1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НАС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ДОЛЖНА ЛЮБИТЬ 	ПУСТЬ ОНА </a:t>
            </a:r>
            <a:r>
              <a:rPr lang="ru-RU" sz="900" b="1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НАС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ЛЮБИТ </a:t>
            </a:r>
          </a:p>
          <a:p>
            <a:r>
              <a:rPr lang="ru-RU" sz="1400" b="1" dirty="0" smtClean="0">
                <a:latin typeface="Comic Sans MS" pitchFamily="66" charset="0"/>
              </a:rPr>
              <a:t> (на «Вы») </a:t>
            </a:r>
            <a:r>
              <a:rPr lang="en-US" sz="1400" b="1" dirty="0">
                <a:latin typeface="Comic Sans MS" pitchFamily="66" charset="0"/>
              </a:rPr>
              <a:t>LEI </a:t>
            </a:r>
            <a:r>
              <a:rPr lang="en-US" sz="1400" b="1" dirty="0">
                <a:solidFill>
                  <a:srgbClr val="7030A0"/>
                </a:solidFill>
                <a:latin typeface="Comic Sans MS" pitchFamily="66" charset="0"/>
              </a:rPr>
              <a:t>CI</a:t>
            </a:r>
            <a:r>
              <a:rPr lang="en-US" sz="1400" b="1" dirty="0">
                <a:latin typeface="Comic Sans MS" pitchFamily="66" charset="0"/>
              </a:rPr>
              <a:t> DEVE AMARE  </a:t>
            </a:r>
            <a:r>
              <a:rPr lang="ru-RU" sz="1400" b="1" dirty="0" smtClean="0">
                <a:latin typeface="Comic Sans MS" pitchFamily="66" charset="0"/>
              </a:rPr>
              <a:t>       </a:t>
            </a:r>
            <a:r>
              <a:rPr lang="en-US" sz="1400" b="1" dirty="0" smtClean="0">
                <a:latin typeface="Comic Sans MS" pitchFamily="66" charset="0"/>
              </a:rPr>
              <a:t> </a:t>
            </a:r>
            <a:r>
              <a:rPr lang="ru-RU" sz="1400" b="1" dirty="0" smtClean="0">
                <a:latin typeface="Comic Sans MS" pitchFamily="66" charset="0"/>
              </a:rPr>
              <a:t>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b="1" strike="sngStrike" dirty="0">
                <a:latin typeface="Comic Sans MS" pitchFamily="66" charset="0"/>
                <a:sym typeface="Wingdings" pitchFamily="2" charset="2"/>
              </a:rPr>
              <a:t>LEI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ru-RU" sz="14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CI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AMI</a:t>
            </a:r>
            <a:endParaRPr lang="en-US" sz="700" b="1" dirty="0">
              <a:latin typeface="Comic Sans MS" pitchFamily="66" charset="0"/>
              <a:sym typeface="Wingdings" pitchFamily="2" charset="2"/>
            </a:endParaRPr>
          </a:p>
          <a:p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   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        ВЫ </a:t>
            </a:r>
            <a:r>
              <a:rPr lang="ru-RU" sz="900" b="1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НАС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ДОЛЖНЫ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ЛЮБИТЬ 	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ЛЮБИТЕ (НА «ВЫ») НАС  </a:t>
            </a:r>
            <a:endParaRPr lang="ru-RU" sz="9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en-US" sz="5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endParaRPr lang="ru-RU" sz="5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ru-RU" sz="1400" b="1" dirty="0" smtClean="0">
                <a:latin typeface="Comic Sans MS" pitchFamily="66" charset="0"/>
              </a:rPr>
              <a:t> </a:t>
            </a:r>
            <a:r>
              <a:rPr lang="ru-RU" sz="1200" b="1" dirty="0" smtClean="0">
                <a:latin typeface="Comic Sans MS" pitchFamily="66" charset="0"/>
              </a:rPr>
              <a:t>(1</a:t>
            </a:r>
            <a:r>
              <a:rPr lang="ru-RU" sz="1200" b="1" baseline="30000" dirty="0" smtClean="0">
                <a:latin typeface="Comic Sans MS" pitchFamily="66" charset="0"/>
              </a:rPr>
              <a:t>-ое</a:t>
            </a:r>
            <a:r>
              <a:rPr lang="ru-RU" sz="1200" b="1" dirty="0" smtClean="0">
                <a:latin typeface="Comic Sans MS" pitchFamily="66" charset="0"/>
              </a:rPr>
              <a:t>л.мн.ч) </a:t>
            </a:r>
            <a:r>
              <a:rPr lang="en-US" sz="1400" b="1" dirty="0" smtClean="0">
                <a:latin typeface="Comic Sans MS" pitchFamily="66" charset="0"/>
              </a:rPr>
              <a:t>NOI </a:t>
            </a:r>
            <a:r>
              <a:rPr 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LA</a:t>
            </a:r>
            <a:r>
              <a:rPr lang="en-US" sz="1400" b="1" dirty="0" smtClean="0">
                <a:latin typeface="Comic Sans MS" pitchFamily="66" charset="0"/>
              </a:rPr>
              <a:t> DOBBIAMO AMARE</a:t>
            </a:r>
            <a:r>
              <a:rPr lang="ru-RU" sz="1400" b="1" dirty="0">
                <a:latin typeface="Comic Sans MS" pitchFamily="66" charset="0"/>
              </a:rPr>
              <a:t> </a:t>
            </a:r>
            <a:r>
              <a:rPr lang="ru-RU" sz="1400" b="1" dirty="0" smtClean="0">
                <a:latin typeface="Comic Sans MS" pitchFamily="66" charset="0"/>
              </a:rPr>
              <a:t> 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b="1" strike="sngStrike" dirty="0">
                <a:latin typeface="Comic Sans MS" pitchFamily="66" charset="0"/>
                <a:sym typeface="Wingdings" pitchFamily="2" charset="2"/>
              </a:rPr>
              <a:t>NOI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 AMIAMO</a:t>
            </a:r>
            <a:r>
              <a:rPr lang="en-US" sz="1400" b="1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LA</a:t>
            </a:r>
            <a:endParaRPr lang="ru-RU" sz="1400" b="1" dirty="0">
              <a:solidFill>
                <a:srgbClr val="7030A0"/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                     МЫ </a:t>
            </a:r>
            <a:r>
              <a:rPr lang="ru-RU" sz="900" b="1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ЕЕ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ДОЛЖНЫ ЛЮИТЬ </a:t>
            </a:r>
            <a:r>
              <a:rPr lang="ru-RU" sz="900" b="1" dirty="0" smtClean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       </a:t>
            </a:r>
            <a:r>
              <a:rPr lang="en-US" sz="900" b="1" dirty="0" smtClean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    </a:t>
            </a:r>
            <a:r>
              <a:rPr lang="ru-RU" sz="900" b="1" dirty="0" smtClean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	      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ДАВАТЕ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БУДЕМ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ЛЮБИТЬ </a:t>
            </a:r>
            <a:r>
              <a:rPr lang="ru-RU" sz="900" b="1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ЕЕ</a:t>
            </a:r>
            <a:endParaRPr lang="ru-RU" sz="9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endParaRPr lang="ru-RU" sz="5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ru-RU" sz="1400" b="1" dirty="0" smtClean="0">
                <a:latin typeface="Comic Sans MS" pitchFamily="66" charset="0"/>
              </a:rPr>
              <a:t> </a:t>
            </a:r>
            <a:r>
              <a:rPr lang="ru-RU" sz="1200" b="1" dirty="0" smtClean="0">
                <a:latin typeface="Comic Sans MS" pitchFamily="66" charset="0"/>
              </a:rPr>
              <a:t>(2</a:t>
            </a:r>
            <a:r>
              <a:rPr lang="ru-RU" sz="1200" b="1" baseline="30000" dirty="0" smtClean="0">
                <a:latin typeface="Comic Sans MS" pitchFamily="66" charset="0"/>
              </a:rPr>
              <a:t>-ое</a:t>
            </a:r>
            <a:r>
              <a:rPr lang="ru-RU" sz="1200" b="1" dirty="0" smtClean="0">
                <a:latin typeface="Comic Sans MS" pitchFamily="66" charset="0"/>
              </a:rPr>
              <a:t>л.мн.ч) </a:t>
            </a:r>
            <a:r>
              <a:rPr lang="en-US" sz="1400" b="1" dirty="0" smtClean="0">
                <a:latin typeface="Comic Sans MS" pitchFamily="66" charset="0"/>
              </a:rPr>
              <a:t>VOI </a:t>
            </a:r>
            <a:r>
              <a:rPr 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LO</a:t>
            </a:r>
            <a:r>
              <a:rPr lang="en-US" sz="1400" b="1" dirty="0" smtClean="0">
                <a:latin typeface="Comic Sans MS" pitchFamily="66" charset="0"/>
              </a:rPr>
              <a:t> DOVETE AMARE </a:t>
            </a:r>
            <a:r>
              <a:rPr lang="ru-RU" sz="1400" b="1" dirty="0" smtClean="0">
                <a:latin typeface="Comic Sans MS" pitchFamily="66" charset="0"/>
              </a:rPr>
              <a:t>     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b="1" strike="sngStrike" dirty="0">
                <a:latin typeface="Comic Sans MS" pitchFamily="66" charset="0"/>
                <a:sym typeface="Wingdings" pitchFamily="2" charset="2"/>
              </a:rPr>
              <a:t>VOI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 AMATE</a:t>
            </a:r>
            <a:r>
              <a:rPr lang="en-US" sz="1400" b="1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LO</a:t>
            </a:r>
            <a:endParaRPr lang="ru-RU" sz="1400" b="1" dirty="0">
              <a:solidFill>
                <a:srgbClr val="7030A0"/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                    В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Ы </a:t>
            </a:r>
            <a:r>
              <a:rPr lang="ru-RU" sz="900" b="1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ЕГО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ДОЛЖНЫ ЛЮБИТЬ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                         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ЛЮБИТЕ </a:t>
            </a:r>
            <a:r>
              <a:rPr lang="ru-RU" sz="900" b="1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ЕГО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endParaRPr lang="ru-RU" sz="9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endParaRPr lang="ru-RU" sz="500" b="1" dirty="0">
              <a:latin typeface="Comic Sans MS" pitchFamily="66" charset="0"/>
              <a:sym typeface="Wingdings" pitchFamily="2" charset="2"/>
            </a:endParaRPr>
          </a:p>
          <a:p>
            <a:r>
              <a:rPr lang="ru-RU" sz="1400" b="1" dirty="0" smtClean="0">
                <a:latin typeface="Comic Sans MS" pitchFamily="66" charset="0"/>
              </a:rPr>
              <a:t> </a:t>
            </a:r>
            <a:r>
              <a:rPr lang="ru-RU" sz="1200" b="1" dirty="0" smtClean="0">
                <a:latin typeface="Comic Sans MS" pitchFamily="66" charset="0"/>
              </a:rPr>
              <a:t>(3</a:t>
            </a:r>
            <a:r>
              <a:rPr lang="ru-RU" sz="1200" b="1" baseline="30000" dirty="0" smtClean="0">
                <a:latin typeface="Comic Sans MS" pitchFamily="66" charset="0"/>
              </a:rPr>
              <a:t>-ье</a:t>
            </a:r>
            <a:r>
              <a:rPr lang="ru-RU" sz="1200" b="1" dirty="0" smtClean="0">
                <a:latin typeface="Comic Sans MS" pitchFamily="66" charset="0"/>
              </a:rPr>
              <a:t>л.мн.ч) </a:t>
            </a:r>
            <a:r>
              <a:rPr lang="en-US" sz="1400" b="1" dirty="0" smtClean="0">
                <a:latin typeface="Comic Sans MS" pitchFamily="66" charset="0"/>
              </a:rPr>
              <a:t>LORO </a:t>
            </a:r>
            <a:r>
              <a:rPr 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CI</a:t>
            </a:r>
            <a:r>
              <a:rPr lang="en-US" sz="1400" b="1" dirty="0" smtClean="0">
                <a:latin typeface="Comic Sans MS" pitchFamily="66" charset="0"/>
              </a:rPr>
              <a:t> DEVONO AMARE</a:t>
            </a:r>
            <a:r>
              <a:rPr lang="ru-RU" sz="1400" b="1" dirty="0" smtClean="0">
                <a:latin typeface="Comic Sans MS" pitchFamily="66" charset="0"/>
              </a:rPr>
              <a:t>    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b="1" strike="sngStrike" dirty="0" smtClean="0">
                <a:latin typeface="Comic Sans MS" pitchFamily="66" charset="0"/>
                <a:sym typeface="Wingdings" pitchFamily="2" charset="2"/>
              </a:rPr>
              <a:t>LORO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400" b="1" dirty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CI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AMINO</a:t>
            </a:r>
          </a:p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                    ОНИ </a:t>
            </a:r>
            <a:r>
              <a:rPr lang="ru-RU" sz="900" b="1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НАС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ДОЛЖНЫ ЛЮБИТЬ (МЫ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)         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ПУСТЬ ОНИ </a:t>
            </a:r>
            <a:r>
              <a:rPr lang="ru-RU" sz="900" b="1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НАС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ЛЮБЯТ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endParaRPr lang="en-US" sz="9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14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7861</TotalTime>
  <Words>14182</Words>
  <Application>Microsoft Office PowerPoint</Application>
  <PresentationFormat>Экран (4:3)</PresentationFormat>
  <Paragraphs>227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ALFASHOOL.ORG</dc:creator>
  <cp:lastModifiedBy>ALFASHOOL.ORG</cp:lastModifiedBy>
  <cp:revision>423</cp:revision>
  <dcterms:created xsi:type="dcterms:W3CDTF">2018-01-29T18:25:33Z</dcterms:created>
  <dcterms:modified xsi:type="dcterms:W3CDTF">2018-04-14T15:03:46Z</dcterms:modified>
</cp:coreProperties>
</file>