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3"/>
  </p:notesMasterIdLst>
  <p:sldIdLst>
    <p:sldId id="269" r:id="rId2"/>
    <p:sldId id="323" r:id="rId3"/>
    <p:sldId id="326" r:id="rId4"/>
    <p:sldId id="332" r:id="rId5"/>
    <p:sldId id="333" r:id="rId6"/>
    <p:sldId id="334" r:id="rId7"/>
    <p:sldId id="335" r:id="rId8"/>
    <p:sldId id="336" r:id="rId9"/>
    <p:sldId id="337" r:id="rId10"/>
    <p:sldId id="324" r:id="rId11"/>
    <p:sldId id="32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2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539" autoAdjust="0"/>
    <p:restoredTop sz="97143" autoAdjust="0"/>
  </p:normalViewPr>
  <p:slideViewPr>
    <p:cSldViewPr>
      <p:cViewPr>
        <p:scale>
          <a:sx n="125" d="100"/>
          <a:sy n="125" d="100"/>
        </p:scale>
        <p:origin x="-1944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C2268-89A4-4D24-A024-185137EF9D6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C89EC-3E4B-423F-87D7-B704241750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09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7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3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5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40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2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8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8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5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54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5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0CA46-2427-421E-A667-C9FB9DD9AF7A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63F0-2E97-45D0-A15C-D95834A93A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6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4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4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5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78" y="638118"/>
            <a:ext cx="1352930" cy="135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15516" y="908720"/>
            <a:ext cx="8712968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215900" y="3212976"/>
            <a:ext cx="8712200" cy="2952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+79067375098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0066" y="1340768"/>
            <a:ext cx="6093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УРОК № 011</a:t>
            </a:r>
            <a:endParaRPr lang="en-US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400" b="1" dirty="0" smtClean="0">
                <a:latin typeface="Comic Sans MS" pitchFamily="66" charset="0"/>
              </a:rPr>
              <a:t>ПРЯМЫЕ И КОСВЕННЫЕ МЕСТОИМЕНИЯ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65448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605" y1="22979" x2="12605" y2="22979"/>
                        <a14:foregroundMark x1="59104" y1="32553" x2="59104" y2="32553"/>
                        <a14:foregroundMark x1="53782" y1="34894" x2="53782" y2="34894"/>
                        <a14:foregroundMark x1="56303" y1="31277" x2="56303" y2="31277"/>
                        <a14:foregroundMark x1="54342" y1="29787" x2="54342" y2="29787"/>
                        <a14:foregroundMark x1="55182" y1="29149" x2="55462" y2="28723"/>
                        <a14:foregroundMark x1="47059" y1="35106" x2="47059" y2="35106"/>
                        <a14:foregroundMark x1="47059" y1="35106" x2="47059" y2="35106"/>
                        <a14:foregroundMark x1="50980" y1="38511" x2="50980" y2="38511"/>
                        <a14:foregroundMark x1="50980" y1="39574" x2="50980" y2="39574"/>
                        <a14:foregroundMark x1="51261" y1="39362" x2="51261" y2="39362"/>
                        <a14:foregroundMark x1="47899" y1="38511" x2="47899" y2="38511"/>
                        <a14:foregroundMark x1="87955" y1="34468" x2="87955" y2="34468"/>
                        <a14:foregroundMark x1="86275" y1="33191" x2="86275" y2="33191"/>
                        <a14:foregroundMark x1="88796" y1="21064" x2="88796" y2="21064"/>
                        <a14:foregroundMark x1="85434" y1="20213" x2="85434" y2="20213"/>
                        <a14:foregroundMark x1="94958" y1="20213" x2="94958" y2="20213"/>
                        <a14:foregroundMark x1="98039" y1="19362" x2="98039" y2="19362"/>
                        <a14:foregroundMark x1="88515" y1="2766" x2="88515" y2="2766"/>
                        <a14:foregroundMark x1="91036" y1="4043" x2="91036" y2="4043"/>
                        <a14:foregroundMark x1="92437" y1="2128" x2="92437" y2="2128"/>
                        <a14:foregroundMark x1="85714" y1="4043" x2="85714" y2="4043"/>
                        <a14:foregroundMark x1="84594" y1="5319" x2="84594" y2="5319"/>
                        <a14:foregroundMark x1="15126" y1="32553" x2="15126" y2="32553"/>
                        <a14:foregroundMark x1="15406" y1="33617" x2="15406" y2="33617"/>
                        <a14:foregroundMark x1="20448" y1="31915" x2="20448" y2="31915"/>
                        <a14:foregroundMark x1="11204" y1="33404" x2="11204" y2="33404"/>
                        <a14:foregroundMark x1="5602" y1="23404" x2="5602" y2="23404"/>
                        <a14:foregroundMark x1="15406" y1="24043" x2="15406" y2="24043"/>
                        <a14:foregroundMark x1="3922" y1="9574" x2="3922" y2="9574"/>
                        <a14:foregroundMark x1="8964" y1="12340" x2="8964" y2="12340"/>
                        <a14:foregroundMark x1="1120" y1="9574" x2="1120" y2="9574"/>
                        <a14:foregroundMark x1="90196" y1="34681" x2="90196" y2="34681"/>
                        <a14:foregroundMark x1="92997" y1="34255" x2="92997" y2="34255"/>
                        <a14:foregroundMark x1="83754" y1="21277" x2="83754" y2="21277"/>
                        <a14:foregroundMark x1="80952" y1="31489" x2="80952" y2="31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35800"/>
            <a:ext cx="1632195" cy="214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10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2420888"/>
            <a:ext cx="8712968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ARRIVEDERCI ALLA</a:t>
            </a:r>
          </a:p>
          <a:p>
            <a:pPr marL="0" indent="0" algn="ctr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PROSSIMA LEZIONE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75044"/>
            <a:ext cx="936104" cy="93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66124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+7</a:t>
            </a:r>
            <a:r>
              <a:rPr lang="ru-RU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3136" y="796642"/>
            <a:ext cx="620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7792" y="1767118"/>
            <a:ext cx="8866695" cy="3606098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179512" y="2771868"/>
            <a:ext cx="8856984" cy="3537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179512" y="2917328"/>
            <a:ext cx="8784976" cy="324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872716"/>
            <a:ext cx="8856983" cy="792088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1200368" y="945396"/>
            <a:ext cx="7548096" cy="720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1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 ИТАЛЬЯНСКОМ, ТАК ЖЕ КАК И В РУССКОМ,  ЕСЛИ Я НЕ ХОЧУ ПОВТОРЯТЬ  СУЩЕСТВИТЕЛЬНОЕ, КОТОРОЕ УЖЕ УПОМИНАЛОСЬ РАНЕЕ,  Я ИСПОЛЬЗУЮ МЕСТОИМЕНИЕ:</a:t>
            </a:r>
          </a:p>
          <a:p>
            <a:pPr marL="0" indent="0">
              <a:buNone/>
            </a:pPr>
            <a:endParaRPr lang="en-US" sz="11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6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3" y="851439"/>
            <a:ext cx="754691" cy="834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5" y="1"/>
            <a:ext cx="481436" cy="48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Объект 1"/>
          <p:cNvSpPr txBox="1">
            <a:spLocks/>
          </p:cNvSpPr>
          <p:nvPr/>
        </p:nvSpPr>
        <p:spPr>
          <a:xfrm>
            <a:off x="1259633" y="116631"/>
            <a:ext cx="7517704" cy="1115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b="1" dirty="0" smtClean="0">
                <a:latin typeface="Comic Sans MS" pitchFamily="66" charset="0"/>
              </a:rPr>
              <a:t>I PRONOMI DIRETTI: CHI</a:t>
            </a:r>
            <a:r>
              <a:rPr lang="ru-RU" sz="1900" b="1" dirty="0" smtClean="0">
                <a:latin typeface="Comic Sans MS" pitchFamily="66" charset="0"/>
              </a:rPr>
              <a:t>? </a:t>
            </a:r>
            <a:r>
              <a:rPr lang="en-US" sz="1900" b="1" dirty="0" smtClean="0">
                <a:latin typeface="Comic Sans MS" pitchFamily="66" charset="0"/>
              </a:rPr>
              <a:t>CHE COSA</a:t>
            </a:r>
            <a:r>
              <a:rPr lang="ru-RU" sz="1900" b="1" dirty="0" smtClean="0">
                <a:latin typeface="Comic Sans MS" pitchFamily="66" charset="0"/>
              </a:rPr>
              <a:t>?</a:t>
            </a:r>
            <a:endParaRPr lang="en-US" sz="19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ПРЯМЫЕ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МЕСТОИМЕНИЯ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КОГО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? ЧТО?</a:t>
            </a:r>
          </a:p>
          <a:p>
            <a:pPr marL="0" indent="0" algn="ctr">
              <a:buNone/>
            </a:pPr>
            <a:endParaRPr lang="en-US" sz="18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Объект 1"/>
          <p:cNvSpPr txBox="1">
            <a:spLocks/>
          </p:cNvSpPr>
          <p:nvPr/>
        </p:nvSpPr>
        <p:spPr>
          <a:xfrm>
            <a:off x="107504" y="454049"/>
            <a:ext cx="1225899" cy="21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ALFASCHOOL.ORG</a:t>
            </a:r>
            <a:endParaRPr lang="en-US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505" y="1786083"/>
            <a:ext cx="84498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ПРЯМЫЕ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МЕСТОИМЕНИЯ С ГЛАГОЛАМИ В НАСТОЯЩЕМ ВРЕМЕНИ:</a:t>
            </a:r>
          </a:p>
          <a:p>
            <a:pPr algn="ctr"/>
            <a:endParaRPr lang="en-US" sz="1400" b="1" dirty="0" smtClean="0">
              <a:latin typeface="Comic Sans MS" pitchFamily="66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627503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0090" y="2348880"/>
            <a:ext cx="8804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chemeClr val="accent2"/>
                </a:solidFill>
                <a:latin typeface="Comic Sans MS" pitchFamily="66" charset="0"/>
              </a:rPr>
              <a:t>ВОПРОС</a:t>
            </a:r>
            <a:r>
              <a:rPr lang="ru-RU" sz="800" b="1" dirty="0">
                <a:solidFill>
                  <a:schemeClr val="accent2"/>
                </a:solidFill>
                <a:latin typeface="Comic Sans MS" pitchFamily="66" charset="0"/>
              </a:rPr>
              <a:t>: </a:t>
            </a:r>
            <a:r>
              <a:rPr lang="en-US" sz="1400" b="1" dirty="0" smtClean="0">
                <a:latin typeface="Comic Sans MS" pitchFamily="66" charset="0"/>
              </a:rPr>
              <a:t>”TU MANGI IL PANIN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O</a:t>
            </a:r>
            <a:r>
              <a:rPr lang="en-US" sz="1400" b="1" dirty="0" smtClean="0">
                <a:latin typeface="Comic Sans MS" pitchFamily="66" charset="0"/>
              </a:rPr>
              <a:t>?”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ru-RU" sz="800" b="1" dirty="0" smtClean="0">
                <a:solidFill>
                  <a:schemeClr val="accent2"/>
                </a:solidFill>
                <a:latin typeface="Comic Sans MS" pitchFamily="66" charset="0"/>
              </a:rPr>
              <a:t>ОТВЕТ:</a:t>
            </a:r>
            <a:r>
              <a:rPr lang="en-US" sz="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1400" b="1" dirty="0" smtClean="0">
                <a:latin typeface="Comic Sans MS" pitchFamily="66" charset="0"/>
              </a:rPr>
              <a:t>SI’, IO  MANGIO                 = SI’,</a:t>
            </a:r>
            <a:r>
              <a:rPr lang="ru-RU" sz="1400" b="1" dirty="0" smtClean="0">
                <a:latin typeface="Comic Sans MS" pitchFamily="66" charset="0"/>
              </a:rPr>
              <a:t> </a:t>
            </a:r>
            <a:r>
              <a:rPr lang="en-US" sz="1400" b="1" dirty="0" smtClean="0">
                <a:latin typeface="Comic Sans MS" pitchFamily="66" charset="0"/>
              </a:rPr>
              <a:t>IO 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LO</a:t>
            </a:r>
            <a:r>
              <a:rPr lang="en-US" sz="1400" b="1" dirty="0" smtClean="0">
                <a:latin typeface="Comic Sans MS" pitchFamily="66" charset="0"/>
              </a:rPr>
              <a:t> MANGIO.    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448672" y="2348880"/>
            <a:ext cx="1283569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IL PANIN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O</a:t>
            </a:r>
            <a:r>
              <a:rPr lang="en-US" sz="1400" b="1" dirty="0" smtClean="0">
                <a:solidFill>
                  <a:srgbClr val="00B0F0"/>
                </a:solidFill>
                <a:latin typeface="Comic Sans MS" pitchFamily="66" charset="0"/>
              </a:rPr>
              <a:t>  </a:t>
            </a:r>
            <a:endParaRPr lang="ru-RU" sz="1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448672" y="2319506"/>
            <a:ext cx="1261057" cy="389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5436096" y="2320492"/>
            <a:ext cx="1261925" cy="388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720453" y="2607295"/>
            <a:ext cx="8616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ТЫ  ЕШЬ     БУТЕРБРОД?   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ru-RU" sz="12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ДА,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Я       ЕМ        БУТЕРБРОД   =  ДА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 </a:t>
            </a:r>
            <a:r>
              <a:rPr lang="ru-RU" sz="1200" b="1" dirty="0" smtClean="0">
                <a:solidFill>
                  <a:srgbClr val="0070C0"/>
                </a:solidFill>
                <a:latin typeface="Comic Sans MS" pitchFamily="66" charset="0"/>
              </a:rPr>
              <a:t>ЕГО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ЕМ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1" b="98551" l="1645" r="972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883" y="3186714"/>
            <a:ext cx="100992" cy="10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Прямоугольник 106"/>
          <p:cNvSpPr/>
          <p:nvPr/>
        </p:nvSpPr>
        <p:spPr>
          <a:xfrm>
            <a:off x="97792" y="3935051"/>
            <a:ext cx="8938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chemeClr val="accent2"/>
                </a:solidFill>
                <a:latin typeface="Comic Sans MS" pitchFamily="66" charset="0"/>
              </a:rPr>
              <a:t>ВОПРОС: </a:t>
            </a:r>
            <a:r>
              <a:rPr lang="en-US" sz="1400" b="1" dirty="0" smtClean="0">
                <a:latin typeface="Comic Sans MS" pitchFamily="66" charset="0"/>
              </a:rPr>
              <a:t>”TU MANGI LA PIZZ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</a:rPr>
              <a:t>A</a:t>
            </a:r>
            <a:r>
              <a:rPr lang="en-US" sz="1400" b="1" dirty="0" smtClean="0">
                <a:latin typeface="Comic Sans MS" pitchFamily="66" charset="0"/>
              </a:rPr>
              <a:t>?”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  </a:t>
            </a:r>
            <a:r>
              <a:rPr lang="ru-RU" sz="800" b="1" dirty="0" smtClean="0">
                <a:solidFill>
                  <a:schemeClr val="accent2"/>
                </a:solidFill>
                <a:latin typeface="Comic Sans MS" pitchFamily="66" charset="0"/>
              </a:rPr>
              <a:t>ОТВЕТ:</a:t>
            </a:r>
            <a:r>
              <a:rPr lang="en-US" sz="800" b="1" dirty="0" smtClean="0">
                <a:solidFill>
                  <a:schemeClr val="accent2"/>
                </a:solidFill>
                <a:latin typeface="Comic Sans MS" pitchFamily="66" charset="0"/>
              </a:rPr>
              <a:t>  </a:t>
            </a:r>
            <a:r>
              <a:rPr lang="en-US" sz="1400" b="1" dirty="0" smtClean="0">
                <a:latin typeface="Comic Sans MS" pitchFamily="66" charset="0"/>
              </a:rPr>
              <a:t>SI’, IO  MANGIO                 = SI’,</a:t>
            </a:r>
            <a:r>
              <a:rPr lang="ru-RU" sz="1400" b="1" dirty="0" smtClean="0">
                <a:latin typeface="Comic Sans MS" pitchFamily="66" charset="0"/>
              </a:rPr>
              <a:t> </a:t>
            </a:r>
            <a:r>
              <a:rPr lang="en-US" sz="1400" b="1" dirty="0" smtClean="0">
                <a:latin typeface="Comic Sans MS" pitchFamily="66" charset="0"/>
              </a:rPr>
              <a:t>IO 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</a:rPr>
              <a:t>LA</a:t>
            </a:r>
            <a:r>
              <a:rPr lang="en-US" sz="1400" b="1" dirty="0" smtClean="0">
                <a:latin typeface="Comic Sans MS" pitchFamily="66" charset="0"/>
              </a:rPr>
              <a:t> MANGIO.     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4788023" y="3651979"/>
            <a:ext cx="566195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</a:rPr>
              <a:t>LA</a:t>
            </a:r>
            <a:endParaRPr lang="ru-RU" sz="1400" b="1" dirty="0">
              <a:solidFill>
                <a:srgbClr val="F824CB"/>
              </a:solidFill>
              <a:latin typeface="Comic Sans MS" pitchFamily="66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5508103" y="3945469"/>
            <a:ext cx="1152129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Comic Sans MS" pitchFamily="66" charset="0"/>
              </a:rPr>
              <a:t>LA PIZZ</a:t>
            </a:r>
            <a:r>
              <a:rPr lang="en-US" sz="1400" b="1" dirty="0">
                <a:solidFill>
                  <a:srgbClr val="F824CB"/>
                </a:solidFill>
                <a:latin typeface="Comic Sans MS" pitchFamily="66" charset="0"/>
              </a:rPr>
              <a:t>A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endParaRPr lang="ru-RU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 flipH="1">
            <a:off x="4531139" y="3789040"/>
            <a:ext cx="24701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5354219" y="3795995"/>
            <a:ext cx="70297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4788024" y="2080379"/>
            <a:ext cx="576064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LO</a:t>
            </a:r>
            <a:endParaRPr lang="ru-RU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145" name="Прямая со стрелкой 144"/>
          <p:cNvCxnSpPr/>
          <p:nvPr/>
        </p:nvCxnSpPr>
        <p:spPr>
          <a:xfrm>
            <a:off x="4572000" y="2204864"/>
            <a:ext cx="0" cy="3694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>
            <a:stCxn id="144" idx="1"/>
          </p:cNvCxnSpPr>
          <p:nvPr/>
        </p:nvCxnSpPr>
        <p:spPr>
          <a:xfrm flipH="1">
            <a:off x="4572001" y="2224395"/>
            <a:ext cx="21602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5364088" y="2204864"/>
            <a:ext cx="7263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>
            <a:endCxn id="48" idx="0"/>
          </p:cNvCxnSpPr>
          <p:nvPr/>
        </p:nvCxnSpPr>
        <p:spPr>
          <a:xfrm>
            <a:off x="6090457" y="2204864"/>
            <a:ext cx="0" cy="144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Прямоугольник 158"/>
          <p:cNvSpPr/>
          <p:nvPr/>
        </p:nvSpPr>
        <p:spPr>
          <a:xfrm>
            <a:off x="674176" y="4191471"/>
            <a:ext cx="8616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ТЫ  ЕШЬ     ПИЦЦУ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ru-RU" sz="12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ДА,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Я      ЕМ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ПИЦЦУ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=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 </a:t>
            </a:r>
            <a:r>
              <a:rPr lang="ru-RU" sz="1200" b="1" dirty="0" smtClean="0">
                <a:solidFill>
                  <a:srgbClr val="F824CB"/>
                </a:solidFill>
                <a:latin typeface="Comic Sans MS" pitchFamily="66" charset="0"/>
              </a:rPr>
              <a:t>ЕЁ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ЕМ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5448672" y="3934749"/>
            <a:ext cx="1211560" cy="308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 flipH="1">
            <a:off x="5482276" y="3907328"/>
            <a:ext cx="1177956" cy="388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Прямоугольник 164"/>
          <p:cNvSpPr/>
          <p:nvPr/>
        </p:nvSpPr>
        <p:spPr>
          <a:xfrm>
            <a:off x="97793" y="3140968"/>
            <a:ext cx="88544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schemeClr val="accent2"/>
                </a:solidFill>
                <a:latin typeface="Comic Sans MS" pitchFamily="66" charset="0"/>
              </a:rPr>
              <a:t>ВОПРОС</a:t>
            </a:r>
            <a:r>
              <a:rPr lang="ru-RU" sz="800" b="1" dirty="0">
                <a:solidFill>
                  <a:schemeClr val="accent2"/>
                </a:solidFill>
                <a:latin typeface="Comic Sans MS" pitchFamily="66" charset="0"/>
              </a:rPr>
              <a:t>: </a:t>
            </a:r>
            <a:r>
              <a:rPr lang="en-US" sz="1400" b="1" dirty="0" smtClean="0">
                <a:latin typeface="Comic Sans MS" pitchFamily="66" charset="0"/>
              </a:rPr>
              <a:t>”TU MANGI I PANIN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I</a:t>
            </a:r>
            <a:r>
              <a:rPr lang="en-US" sz="1400" b="1" dirty="0" smtClean="0">
                <a:latin typeface="Comic Sans MS" pitchFamily="66" charset="0"/>
              </a:rPr>
              <a:t>?”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  </a:t>
            </a:r>
            <a:r>
              <a:rPr lang="ru-RU" sz="800" b="1" dirty="0" smtClean="0">
                <a:solidFill>
                  <a:schemeClr val="accent2"/>
                </a:solidFill>
                <a:latin typeface="Comic Sans MS" pitchFamily="66" charset="0"/>
              </a:rPr>
              <a:t>ОТВЕТ:</a:t>
            </a:r>
            <a:r>
              <a:rPr lang="en-US" sz="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1400" b="1" dirty="0" smtClean="0">
                <a:latin typeface="Comic Sans MS" pitchFamily="66" charset="0"/>
              </a:rPr>
              <a:t>SI’, IO  MANGIO                  = SI’,</a:t>
            </a:r>
            <a:r>
              <a:rPr lang="ru-RU" sz="1400" b="1" dirty="0" smtClean="0">
                <a:latin typeface="Comic Sans MS" pitchFamily="66" charset="0"/>
              </a:rPr>
              <a:t> </a:t>
            </a:r>
            <a:r>
              <a:rPr lang="en-US" sz="1400" b="1" dirty="0" smtClean="0">
                <a:latin typeface="Comic Sans MS" pitchFamily="66" charset="0"/>
              </a:rPr>
              <a:t>IO 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LI </a:t>
            </a:r>
            <a:r>
              <a:rPr lang="en-US" sz="1400" b="1" dirty="0" smtClean="0">
                <a:latin typeface="Comic Sans MS" pitchFamily="66" charset="0"/>
              </a:rPr>
              <a:t>MANGIO.     </a:t>
            </a:r>
          </a:p>
        </p:txBody>
      </p:sp>
      <p:sp>
        <p:nvSpPr>
          <p:cNvPr id="166" name="Прямоугольник 165"/>
          <p:cNvSpPr/>
          <p:nvPr/>
        </p:nvSpPr>
        <p:spPr>
          <a:xfrm>
            <a:off x="5436468" y="3140968"/>
            <a:ext cx="1261553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I PANIN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I</a:t>
            </a:r>
            <a:r>
              <a:rPr lang="en-US" sz="1400" b="1" dirty="0" smtClean="0">
                <a:solidFill>
                  <a:srgbClr val="00B0F0"/>
                </a:solidFill>
                <a:latin typeface="Comic Sans MS" pitchFamily="66" charset="0"/>
              </a:rPr>
              <a:t>  </a:t>
            </a:r>
            <a:endParaRPr lang="ru-RU" sz="14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724073" y="3401574"/>
            <a:ext cx="8256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ТЫ  ЕШЬ     БУТЕРБРОДЫ?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ru-RU" sz="12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ДА,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Я      ЕМ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БУТЕРБРОДЫ   =  ДА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 </a:t>
            </a:r>
            <a:r>
              <a:rPr lang="ru-RU" sz="1200" b="1" dirty="0" smtClean="0">
                <a:solidFill>
                  <a:srgbClr val="0070C0"/>
                </a:solidFill>
                <a:latin typeface="Comic Sans MS" pitchFamily="66" charset="0"/>
              </a:rPr>
              <a:t>ИХ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ЕМ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4775820" y="2872467"/>
            <a:ext cx="576064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LI</a:t>
            </a:r>
            <a:endParaRPr lang="ru-RU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170" name="Прямая соединительная линия 169"/>
          <p:cNvCxnSpPr>
            <a:stCxn id="168" idx="1"/>
          </p:cNvCxnSpPr>
          <p:nvPr/>
        </p:nvCxnSpPr>
        <p:spPr>
          <a:xfrm flipH="1">
            <a:off x="4499992" y="3016483"/>
            <a:ext cx="2758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>
            <a:off x="5351884" y="2996952"/>
            <a:ext cx="7263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единительная линия 173"/>
          <p:cNvCxnSpPr/>
          <p:nvPr/>
        </p:nvCxnSpPr>
        <p:spPr>
          <a:xfrm>
            <a:off x="5448672" y="3111594"/>
            <a:ext cx="1261057" cy="389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 flipH="1">
            <a:off x="5436096" y="3112580"/>
            <a:ext cx="1261925" cy="388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Прямоугольник 183"/>
          <p:cNvSpPr/>
          <p:nvPr/>
        </p:nvSpPr>
        <p:spPr>
          <a:xfrm>
            <a:off x="22498" y="4695902"/>
            <a:ext cx="8941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 smtClean="0">
                <a:solidFill>
                  <a:schemeClr val="accent2"/>
                </a:solidFill>
                <a:latin typeface="Comic Sans MS" pitchFamily="66" charset="0"/>
              </a:rPr>
              <a:t>  </a:t>
            </a:r>
            <a:r>
              <a:rPr lang="ru-RU" sz="800" b="1" dirty="0" smtClean="0">
                <a:solidFill>
                  <a:schemeClr val="accent2"/>
                </a:solidFill>
                <a:latin typeface="Comic Sans MS" pitchFamily="66" charset="0"/>
              </a:rPr>
              <a:t>ВОПРОС</a:t>
            </a:r>
            <a:r>
              <a:rPr lang="ru-RU" sz="800" b="1" dirty="0">
                <a:solidFill>
                  <a:schemeClr val="accent2"/>
                </a:solidFill>
                <a:latin typeface="Comic Sans MS" pitchFamily="66" charset="0"/>
              </a:rPr>
              <a:t>: </a:t>
            </a:r>
            <a:r>
              <a:rPr lang="en-US" sz="1400" b="1" dirty="0" smtClean="0">
                <a:latin typeface="Comic Sans MS" pitchFamily="66" charset="0"/>
              </a:rPr>
              <a:t>”TU MANGI LE PIZZ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</a:rPr>
              <a:t>E</a:t>
            </a:r>
            <a:r>
              <a:rPr lang="en-US" sz="1400" b="1" dirty="0" smtClean="0">
                <a:latin typeface="Comic Sans MS" pitchFamily="66" charset="0"/>
              </a:rPr>
              <a:t>?”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ru-RU" sz="800" b="1" dirty="0" smtClean="0">
                <a:solidFill>
                  <a:schemeClr val="accent2"/>
                </a:solidFill>
                <a:latin typeface="Comic Sans MS" pitchFamily="66" charset="0"/>
              </a:rPr>
              <a:t>ОТВЕТ:</a:t>
            </a:r>
            <a:r>
              <a:rPr lang="en-US" sz="800" b="1" dirty="0" smtClean="0">
                <a:solidFill>
                  <a:schemeClr val="accent2"/>
                </a:solidFill>
                <a:latin typeface="Comic Sans MS" pitchFamily="66" charset="0"/>
              </a:rPr>
              <a:t>  </a:t>
            </a:r>
            <a:r>
              <a:rPr lang="en-US" sz="1400" b="1" dirty="0" smtClean="0">
                <a:latin typeface="Comic Sans MS" pitchFamily="66" charset="0"/>
              </a:rPr>
              <a:t>SI’, IO  MANGIO                  = </a:t>
            </a:r>
            <a:r>
              <a:rPr lang="en-US" sz="1400" b="1" dirty="0">
                <a:latin typeface="Comic Sans MS" pitchFamily="66" charset="0"/>
              </a:rPr>
              <a:t>SI</a:t>
            </a:r>
            <a:r>
              <a:rPr lang="en-US" sz="1400" b="1" dirty="0" smtClean="0">
                <a:latin typeface="Comic Sans MS" pitchFamily="66" charset="0"/>
              </a:rPr>
              <a:t>’,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smtClean="0">
                <a:latin typeface="Comic Sans MS" pitchFamily="66" charset="0"/>
              </a:rPr>
              <a:t>IO 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</a:rPr>
              <a:t>LE</a:t>
            </a:r>
            <a:r>
              <a:rPr lang="en-US" sz="1400" b="1" dirty="0" smtClean="0">
                <a:latin typeface="Comic Sans MS" pitchFamily="66" charset="0"/>
              </a:rPr>
              <a:t> MANGIO.     </a:t>
            </a:r>
          </a:p>
        </p:txBody>
      </p:sp>
      <p:sp>
        <p:nvSpPr>
          <p:cNvPr id="185" name="Прямоугольник 184"/>
          <p:cNvSpPr/>
          <p:nvPr/>
        </p:nvSpPr>
        <p:spPr>
          <a:xfrm>
            <a:off x="4797893" y="4422303"/>
            <a:ext cx="553991" cy="27359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</a:rPr>
              <a:t>L</a:t>
            </a:r>
            <a:r>
              <a:rPr lang="en-US" sz="1400" b="1" dirty="0">
                <a:solidFill>
                  <a:srgbClr val="F824CB"/>
                </a:solidFill>
                <a:latin typeface="Comic Sans MS" pitchFamily="66" charset="0"/>
              </a:rPr>
              <a:t>E</a:t>
            </a:r>
            <a:endParaRPr lang="ru-RU" sz="1400" b="1" dirty="0">
              <a:solidFill>
                <a:srgbClr val="F824CB"/>
              </a:solidFill>
              <a:latin typeface="Comic Sans MS" pitchFamily="66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5448672" y="4686813"/>
            <a:ext cx="1152129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LE PIZZ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</a:rPr>
              <a:t>E</a:t>
            </a:r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endParaRPr lang="ru-RU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187" name="Прямая соединительная линия 186"/>
          <p:cNvCxnSpPr/>
          <p:nvPr/>
        </p:nvCxnSpPr>
        <p:spPr>
          <a:xfrm>
            <a:off x="5351482" y="4556677"/>
            <a:ext cx="70297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/>
          <p:nvPr/>
        </p:nvCxnSpPr>
        <p:spPr>
          <a:xfrm>
            <a:off x="6043075" y="4537028"/>
            <a:ext cx="0" cy="1588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Прямоугольник 188"/>
          <p:cNvSpPr/>
          <p:nvPr/>
        </p:nvSpPr>
        <p:spPr>
          <a:xfrm>
            <a:off x="544054" y="4980483"/>
            <a:ext cx="86162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ТЫ  ЕШЬ     ПИЦЦ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Ы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ru-RU" sz="12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ДА,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Я      ЕМ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ПИЦЦ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Ы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 =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,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200" b="1" dirty="0" smtClean="0">
                <a:solidFill>
                  <a:srgbClr val="F824CB"/>
                </a:solidFill>
                <a:latin typeface="Comic Sans MS" pitchFamily="66" charset="0"/>
              </a:rPr>
              <a:t>ИХ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ЕМ 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90" name="Прямая соединительная линия 189"/>
          <p:cNvCxnSpPr/>
          <p:nvPr/>
        </p:nvCxnSpPr>
        <p:spPr>
          <a:xfrm>
            <a:off x="5429194" y="4653136"/>
            <a:ext cx="1211560" cy="358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/>
          <p:nvPr/>
        </p:nvCxnSpPr>
        <p:spPr>
          <a:xfrm flipH="1">
            <a:off x="5448672" y="4653136"/>
            <a:ext cx="1203864" cy="327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flipH="1">
            <a:off x="4537164" y="4566319"/>
            <a:ext cx="2758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Скругленный прямоугольник 205"/>
          <p:cNvSpPr/>
          <p:nvPr/>
        </p:nvSpPr>
        <p:spPr>
          <a:xfrm>
            <a:off x="107504" y="5488002"/>
            <a:ext cx="8844780" cy="951741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Объект 1"/>
          <p:cNvSpPr txBox="1">
            <a:spLocks/>
          </p:cNvSpPr>
          <p:nvPr/>
        </p:nvSpPr>
        <p:spPr>
          <a:xfrm>
            <a:off x="1043608" y="5517233"/>
            <a:ext cx="7908675" cy="922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 НАСТОЯЩЕМ ВРЕМЕНИ МЕСТОИМЕНИЕ ОБЫЧНО СТАВИТСЯ ПЕРЕД ГЛАГОЛОМ</a:t>
            </a:r>
          </a:p>
          <a:p>
            <a:pPr marL="0" indent="0" algn="ctr">
              <a:buNone/>
            </a:pPr>
            <a:r>
              <a:rPr lang="ru-RU" sz="800" b="1" dirty="0" smtClean="0">
                <a:solidFill>
                  <a:schemeClr val="accent2"/>
                </a:solidFill>
                <a:latin typeface="Comic Sans MS" pitchFamily="66" charset="0"/>
              </a:rPr>
              <a:t>ВОПРОС</a:t>
            </a:r>
            <a:r>
              <a:rPr lang="ru-RU" sz="800" b="1" dirty="0">
                <a:solidFill>
                  <a:schemeClr val="accent2"/>
                </a:solidFill>
                <a:latin typeface="Comic Sans MS" pitchFamily="66" charset="0"/>
              </a:rPr>
              <a:t>:</a:t>
            </a:r>
            <a:r>
              <a:rPr lang="en-US" sz="1600" b="1" dirty="0" smtClean="0">
                <a:latin typeface="Comic Sans MS" pitchFamily="66" charset="0"/>
              </a:rPr>
              <a:t>”</a:t>
            </a:r>
            <a:r>
              <a:rPr lang="en-US" sz="1600" b="1" dirty="0">
                <a:latin typeface="Comic Sans MS" pitchFamily="66" charset="0"/>
              </a:rPr>
              <a:t>TU MANGI LA PIZZ</a:t>
            </a:r>
            <a:r>
              <a:rPr lang="en-US" sz="1600" b="1" dirty="0">
                <a:solidFill>
                  <a:srgbClr val="F824CB"/>
                </a:solidFill>
                <a:latin typeface="Comic Sans MS" pitchFamily="66" charset="0"/>
              </a:rPr>
              <a:t>A</a:t>
            </a:r>
            <a:r>
              <a:rPr lang="en-US" sz="1600" b="1" dirty="0">
                <a:latin typeface="Comic Sans MS" pitchFamily="66" charset="0"/>
              </a:rPr>
              <a:t>?”</a:t>
            </a:r>
            <a:r>
              <a:rPr lang="en-US" sz="16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ru-RU" sz="800" b="1" dirty="0">
                <a:solidFill>
                  <a:schemeClr val="accent2"/>
                </a:solidFill>
                <a:latin typeface="Comic Sans MS" pitchFamily="66" charset="0"/>
              </a:rPr>
              <a:t>ОТВЕТ:</a:t>
            </a:r>
            <a:r>
              <a:rPr lang="en-US" sz="16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ru-RU" sz="1600" b="1" dirty="0" smtClean="0">
                <a:latin typeface="Comic Sans MS" pitchFamily="66" charset="0"/>
                <a:sym typeface="Wingdings" pitchFamily="2" charset="2"/>
              </a:rPr>
              <a:t>  </a:t>
            </a:r>
            <a:r>
              <a:rPr lang="en-US" sz="1600" b="1" dirty="0" smtClean="0">
                <a:latin typeface="Comic Sans MS" pitchFamily="66" charset="0"/>
              </a:rPr>
              <a:t>SI</a:t>
            </a:r>
            <a:r>
              <a:rPr lang="en-US" sz="1600" b="1" dirty="0">
                <a:latin typeface="Comic Sans MS" pitchFamily="66" charset="0"/>
              </a:rPr>
              <a:t>’,</a:t>
            </a:r>
            <a:r>
              <a:rPr lang="ru-RU" sz="1600" b="1" dirty="0">
                <a:latin typeface="Comic Sans MS" pitchFamily="66" charset="0"/>
              </a:rPr>
              <a:t> </a:t>
            </a:r>
            <a:r>
              <a:rPr lang="en-US" sz="1600" b="1" dirty="0">
                <a:latin typeface="Comic Sans MS" pitchFamily="66" charset="0"/>
              </a:rPr>
              <a:t>IO </a:t>
            </a:r>
            <a:r>
              <a:rPr lang="en-US" sz="1600" b="1" dirty="0">
                <a:solidFill>
                  <a:srgbClr val="F824CB"/>
                </a:solidFill>
                <a:latin typeface="Comic Sans MS" pitchFamily="66" charset="0"/>
              </a:rPr>
              <a:t>LA</a:t>
            </a:r>
            <a:r>
              <a:rPr lang="en-US" sz="1600" b="1" dirty="0">
                <a:latin typeface="Comic Sans MS" pitchFamily="66" charset="0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Comic Sans MS" pitchFamily="66" charset="0"/>
              </a:rPr>
              <a:t>MANGIO</a:t>
            </a:r>
            <a:endParaRPr lang="it-IT" sz="1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7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7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8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4" y="5488002"/>
            <a:ext cx="887396" cy="965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" name="Прямоугольник 208"/>
          <p:cNvSpPr/>
          <p:nvPr/>
        </p:nvSpPr>
        <p:spPr>
          <a:xfrm>
            <a:off x="5522167" y="5998036"/>
            <a:ext cx="3084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     </a:t>
            </a:r>
            <a:r>
              <a:rPr lang="ru-RU" sz="700" b="1" dirty="0" smtClean="0">
                <a:solidFill>
                  <a:srgbClr val="F824CB"/>
                </a:solidFill>
                <a:latin typeface="Comic Sans MS" pitchFamily="66" charset="0"/>
              </a:rPr>
              <a:t>МЕСТОИМЕНИ</a:t>
            </a:r>
            <a:r>
              <a:rPr lang="en-US" sz="700" b="1" dirty="0" smtClean="0">
                <a:solidFill>
                  <a:srgbClr val="F824CB"/>
                </a:solidFill>
                <a:latin typeface="Comic Sans MS" pitchFamily="66" charset="0"/>
              </a:rPr>
              <a:t>E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+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700" b="1" dirty="0" smtClean="0">
                <a:solidFill>
                  <a:srgbClr val="7030A0"/>
                </a:solidFill>
                <a:latin typeface="Comic Sans MS" pitchFamily="66" charset="0"/>
              </a:rPr>
              <a:t>ГЛАГОЛ</a:t>
            </a:r>
            <a:endParaRPr lang="en-US" sz="7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cxnSp>
        <p:nvCxnSpPr>
          <p:cNvPr id="215" name="Прямая соединительная линия 214"/>
          <p:cNvCxnSpPr/>
          <p:nvPr/>
        </p:nvCxnSpPr>
        <p:spPr>
          <a:xfrm>
            <a:off x="6089675" y="2987824"/>
            <a:ext cx="0" cy="144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>
          <a:xfrm>
            <a:off x="6057189" y="3789040"/>
            <a:ext cx="0" cy="1440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Прямая со стрелкой 216"/>
          <p:cNvCxnSpPr/>
          <p:nvPr/>
        </p:nvCxnSpPr>
        <p:spPr>
          <a:xfrm>
            <a:off x="4499992" y="3001994"/>
            <a:ext cx="0" cy="3694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Прямая со стрелкой 218"/>
          <p:cNvCxnSpPr/>
          <p:nvPr/>
        </p:nvCxnSpPr>
        <p:spPr>
          <a:xfrm>
            <a:off x="4535331" y="3789040"/>
            <a:ext cx="0" cy="3694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 стрелкой 220"/>
          <p:cNvCxnSpPr/>
          <p:nvPr/>
        </p:nvCxnSpPr>
        <p:spPr>
          <a:xfrm>
            <a:off x="4529894" y="4566319"/>
            <a:ext cx="0" cy="3694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91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2040" y="1700808"/>
            <a:ext cx="8866695" cy="4800304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2265" y="836712"/>
            <a:ext cx="8699926" cy="792087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049846" y="908720"/>
            <a:ext cx="8994762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А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СЕЙЧАС ПОСМОТРИМ ВСЕ ВОЗМОЖНЫЕ ПРЯМЫЕ МЕСТОИМЕНИЯ</a:t>
            </a:r>
          </a:p>
          <a:p>
            <a:pPr marL="0" indent="0" algn="ctr">
              <a:buNone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pPr marL="0" indent="0" algn="ctr">
              <a:buNone/>
            </a:pPr>
            <a:endParaRPr lang="en-US" sz="11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9" y="827970"/>
            <a:ext cx="823647" cy="798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5" y="1"/>
            <a:ext cx="481436" cy="48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107504" y="454049"/>
            <a:ext cx="1225899" cy="21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ALFASCHOOL.ORG</a:t>
            </a:r>
            <a:endParaRPr lang="en-US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27503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426" y="2933645"/>
            <a:ext cx="8550078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omic Sans MS" pitchFamily="66" charset="0"/>
              </a:rPr>
              <a:t>TU AMI </a:t>
            </a:r>
            <a:r>
              <a:rPr lang="ru-RU" sz="1400" b="1" dirty="0" smtClean="0">
                <a:latin typeface="Comic Sans MS" pitchFamily="66" charset="0"/>
              </a:rPr>
              <a:t> </a:t>
            </a:r>
            <a:r>
              <a:rPr lang="en-US" sz="1400" b="1" dirty="0" smtClean="0">
                <a:latin typeface="Comic Sans MS" pitchFamily="66" charset="0"/>
              </a:rPr>
              <a:t>ME (IO) </a:t>
            </a:r>
            <a:r>
              <a:rPr lang="ru-RU" sz="1400" b="1" dirty="0" smtClean="0">
                <a:latin typeface="Comic Sans MS" pitchFamily="66" charset="0"/>
              </a:rPr>
              <a:t>	 </a:t>
            </a:r>
            <a:r>
              <a:rPr lang="en-US" sz="1400" b="1" dirty="0" smtClean="0">
                <a:latin typeface="Comic Sans MS" pitchFamily="66" charset="0"/>
              </a:rPr>
              <a:t>         	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TU MI AMI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         </a:t>
            </a:r>
            <a:r>
              <a:rPr lang="ru-RU" sz="7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MI = 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МЕНЯ</a:t>
            </a: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ТЫ ЛЮБИШЬ  МЕНЯ (Я)     </a:t>
            </a:r>
            <a:r>
              <a:rPr lang="ru-RU" sz="1000" b="1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ru-RU" sz="900" b="1" dirty="0" smtClean="0">
                <a:latin typeface="Comic Sans MS" pitchFamily="66" charset="0"/>
                <a:sym typeface="Wingdings" pitchFamily="2" charset="2"/>
              </a:rPr>
              <a:t>        </a:t>
            </a:r>
            <a:r>
              <a:rPr lang="en-US" sz="900" b="1" dirty="0" smtClean="0">
                <a:latin typeface="Comic Sans MS" pitchFamily="66" charset="0"/>
                <a:sym typeface="Wingdings" pitchFamily="2" charset="2"/>
              </a:rPr>
              <a:t>              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ТЫ  </a:t>
            </a:r>
            <a:r>
              <a:rPr lang="ru-RU" sz="900" b="1" dirty="0" smtClean="0">
                <a:latin typeface="Comic Sans MS" pitchFamily="66" charset="0"/>
                <a:sym typeface="Wingdings" pitchFamily="2" charset="2"/>
              </a:rPr>
              <a:t>МЕНЯ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ЛЮБИШЬ</a:t>
            </a:r>
          </a:p>
          <a:p>
            <a:endParaRPr lang="en-US" sz="500" b="1" dirty="0" smtClean="0">
              <a:latin typeface="Comic Sans MS" pitchFamily="66" charset="0"/>
            </a:endParaRPr>
          </a:p>
          <a:p>
            <a:r>
              <a:rPr lang="en-US" sz="1400" b="1" dirty="0" smtClean="0">
                <a:latin typeface="Comic Sans MS" pitchFamily="66" charset="0"/>
              </a:rPr>
              <a:t>IO AMO </a:t>
            </a:r>
            <a:r>
              <a:rPr lang="ru-RU" sz="1400" b="1" dirty="0" smtClean="0">
                <a:latin typeface="Comic Sans MS" pitchFamily="66" charset="0"/>
              </a:rPr>
              <a:t> </a:t>
            </a:r>
            <a:r>
              <a:rPr lang="en-US" sz="1400" b="1" dirty="0">
                <a:latin typeface="Comic Sans MS" pitchFamily="66" charset="0"/>
              </a:rPr>
              <a:t>T</a:t>
            </a:r>
            <a:r>
              <a:rPr lang="en-US" sz="1400" b="1" dirty="0" smtClean="0">
                <a:latin typeface="Comic Sans MS" pitchFamily="66" charset="0"/>
              </a:rPr>
              <a:t>E (TU) </a:t>
            </a:r>
            <a:r>
              <a:rPr lang="ru-RU" sz="1400" b="1" dirty="0" smtClean="0">
                <a:latin typeface="Comic Sans MS" pitchFamily="66" charset="0"/>
              </a:rPr>
              <a:t>	 </a:t>
            </a:r>
            <a:r>
              <a:rPr lang="en-US" sz="1400" b="1" dirty="0" smtClean="0">
                <a:latin typeface="Comic Sans MS" pitchFamily="66" charset="0"/>
              </a:rPr>
              <a:t>         	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IO TI AMO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         </a:t>
            </a:r>
            <a:r>
              <a:rPr lang="ru-RU" sz="7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TI = </a:t>
            </a:r>
            <a:r>
              <a:rPr lang="ru-RU" sz="1400" b="1" dirty="0">
                <a:latin typeface="Comic Sans MS" pitchFamily="66" charset="0"/>
                <a:sym typeface="Wingdings" pitchFamily="2" charset="2"/>
              </a:rPr>
              <a:t>Т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ЕБЯ</a:t>
            </a:r>
            <a:endParaRPr lang="ru-RU" sz="1400" b="1" dirty="0">
              <a:latin typeface="Comic Sans MS" pitchFamily="66" charset="0"/>
              <a:sym typeface="Wingdings" pitchFamily="2" charset="2"/>
            </a:endParaRP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Я   ЛЮБЛЮ   ТЕБЯ  (ТЫ)   </a:t>
            </a:r>
            <a:r>
              <a:rPr lang="ru-RU" sz="900" b="1" dirty="0" smtClean="0">
                <a:latin typeface="Comic Sans MS" pitchFamily="66" charset="0"/>
                <a:sym typeface="Wingdings" pitchFamily="2" charset="2"/>
              </a:rPr>
              <a:t>          </a:t>
            </a:r>
            <a:r>
              <a:rPr lang="en-US" sz="900" b="1" dirty="0" smtClean="0">
                <a:latin typeface="Comic Sans MS" pitchFamily="66" charset="0"/>
                <a:sym typeface="Wingdings" pitchFamily="2" charset="2"/>
              </a:rPr>
              <a:t>	  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Я    </a:t>
            </a:r>
            <a:r>
              <a:rPr lang="ru-RU" sz="900" b="1" dirty="0" smtClean="0">
                <a:latin typeface="Comic Sans MS" pitchFamily="66" charset="0"/>
                <a:sym typeface="Wingdings" pitchFamily="2" charset="2"/>
              </a:rPr>
              <a:t>ТЕБЯ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ЛЮБЛЮ</a:t>
            </a:r>
            <a:endParaRPr lang="en-US" sz="9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endParaRPr lang="en-US" sz="5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en-US" sz="1400" b="1" dirty="0">
                <a:latin typeface="Comic Sans MS" pitchFamily="66" charset="0"/>
              </a:rPr>
              <a:t>IO AMO </a:t>
            </a:r>
            <a:r>
              <a:rPr lang="ru-RU" sz="1400" b="1" dirty="0"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LUI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(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PANINO</a:t>
            </a: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    </a:t>
            </a:r>
            <a:r>
              <a:rPr lang="ru-RU" sz="1400" b="1" dirty="0" smtClean="0">
                <a:latin typeface="Comic Sans MS" pitchFamily="66" charset="0"/>
              </a:rPr>
              <a:t>	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IO 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LO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AMO</a:t>
            </a:r>
            <a:r>
              <a:rPr lang="ru-RU" sz="1400" b="1" dirty="0">
                <a:latin typeface="Comic Sans MS" pitchFamily="66" charset="0"/>
                <a:sym typeface="Wingdings" pitchFamily="2" charset="2"/>
              </a:rPr>
              <a:t>         </a:t>
            </a:r>
            <a:r>
              <a:rPr lang="ru-RU" sz="700" b="1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LO</a:t>
            </a: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= </a:t>
            </a: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ЕГО (</a:t>
            </a: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БУТЕРБРОД-ОН: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Segoe Print" pitchFamily="2" charset="0"/>
              </a:rPr>
              <a:t>♂ </a:t>
            </a: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  <a:endParaRPr lang="ru-RU" sz="1400" b="1" dirty="0">
              <a:solidFill>
                <a:srgbClr val="0070C0"/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Я   ЛЮБЛЮ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ru-RU" sz="9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ЕГО (</a:t>
            </a:r>
            <a:r>
              <a:rPr lang="ru-RU" sz="900" b="1" dirty="0" smtClean="0">
                <a:solidFill>
                  <a:srgbClr val="0070C0"/>
                </a:solidFill>
                <a:latin typeface="Comic Sans MS" pitchFamily="66" charset="0"/>
              </a:rPr>
              <a:t>БУТЕРБРОД-ОН: </a:t>
            </a:r>
            <a:r>
              <a:rPr lang="ru-RU" sz="900" b="1" dirty="0">
                <a:solidFill>
                  <a:srgbClr val="0070C0"/>
                </a:solidFill>
                <a:latin typeface="Segoe Print" pitchFamily="2" charset="0"/>
              </a:rPr>
              <a:t>♂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)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 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Я     </a:t>
            </a:r>
            <a:r>
              <a:rPr lang="ru-RU" sz="9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ЕГО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ЛЮБЛЮ</a:t>
            </a:r>
          </a:p>
          <a:p>
            <a:endParaRPr lang="ru-RU" sz="5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en-US" sz="1400" b="1" dirty="0">
                <a:latin typeface="Comic Sans MS" pitchFamily="66" charset="0"/>
              </a:rPr>
              <a:t>IO AMO </a:t>
            </a:r>
            <a:r>
              <a:rPr lang="ru-RU" sz="1400" b="1" dirty="0"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</a:rPr>
              <a:t>LEI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en-US" sz="1400" b="1" dirty="0">
                <a:solidFill>
                  <a:srgbClr val="F824CB"/>
                </a:solidFill>
                <a:latin typeface="Comic Sans MS" pitchFamily="66" charset="0"/>
              </a:rPr>
              <a:t>(PIZZA) </a:t>
            </a:r>
            <a:r>
              <a:rPr lang="en-US" sz="1400" b="1" dirty="0" smtClean="0">
                <a:latin typeface="Comic Sans MS" pitchFamily="66" charset="0"/>
              </a:rPr>
              <a:t>	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IO 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LA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AMO</a:t>
            </a:r>
            <a:r>
              <a:rPr lang="ru-RU" sz="1400" b="1" dirty="0">
                <a:latin typeface="Comic Sans MS" pitchFamily="66" charset="0"/>
                <a:sym typeface="Wingdings" pitchFamily="2" charset="2"/>
              </a:rPr>
              <a:t>          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LA</a:t>
            </a:r>
            <a:r>
              <a:rPr lang="ru-RU" sz="14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= </a:t>
            </a:r>
            <a:r>
              <a:rPr lang="ru-RU" sz="14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ЕЁ  (</a:t>
            </a:r>
            <a:r>
              <a:rPr lang="ru-RU" sz="1400" b="1" dirty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ПИЦЦА-ОНА: </a:t>
            </a:r>
            <a:r>
              <a:rPr lang="ru-RU" sz="1400" b="1" dirty="0" smtClean="0">
                <a:solidFill>
                  <a:srgbClr val="F824CB"/>
                </a:solidFill>
                <a:latin typeface="Segoe Print" pitchFamily="2" charset="0"/>
              </a:rPr>
              <a:t>♀ </a:t>
            </a:r>
            <a:r>
              <a:rPr lang="ru-RU" sz="1400" b="1" dirty="0" smtClean="0">
                <a:solidFill>
                  <a:srgbClr val="F824CB"/>
                </a:solidFill>
                <a:latin typeface="Segoe Print" pitchFamily="2" charset="0"/>
                <a:sym typeface="Wingdings" pitchFamily="2" charset="2"/>
              </a:rPr>
              <a:t>)</a:t>
            </a:r>
            <a:endParaRPr lang="ru-RU" sz="1400" b="1" dirty="0">
              <a:solidFill>
                <a:srgbClr val="F824CB"/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Я   ЛЮБЛЮ    </a:t>
            </a:r>
            <a:r>
              <a:rPr lang="ru-RU" sz="9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ЕЁ  (ПИЦЦУ-ОНА: </a:t>
            </a:r>
            <a:r>
              <a:rPr lang="ru-RU" sz="900" b="1" dirty="0" smtClean="0">
                <a:solidFill>
                  <a:srgbClr val="F824CB"/>
                </a:solidFill>
                <a:latin typeface="Segoe Print" pitchFamily="2" charset="0"/>
              </a:rPr>
              <a:t>♀ </a:t>
            </a:r>
            <a:r>
              <a:rPr lang="ru-RU" sz="900" b="1" dirty="0" smtClean="0">
                <a:solidFill>
                  <a:srgbClr val="F824CB"/>
                </a:solidFill>
                <a:latin typeface="Segoe Print" pitchFamily="2" charset="0"/>
                <a:sym typeface="Wingdings" pitchFamily="2" charset="2"/>
              </a:rPr>
              <a:t>)</a:t>
            </a:r>
            <a:r>
              <a:rPr lang="ru-RU" sz="9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             </a:t>
            </a:r>
            <a:r>
              <a:rPr lang="en-US" sz="9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Я     </a:t>
            </a:r>
            <a:r>
              <a:rPr lang="ru-RU" sz="900" b="1" dirty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ЕЁ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ЛЮБЛЮ</a:t>
            </a:r>
          </a:p>
          <a:p>
            <a:endParaRPr lang="ru-RU" sz="5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en-US" sz="1400" b="1" dirty="0">
                <a:latin typeface="Comic Sans MS" pitchFamily="66" charset="0"/>
              </a:rPr>
              <a:t>TU AMI </a:t>
            </a:r>
            <a:r>
              <a:rPr lang="ru-RU" sz="1400" b="1" dirty="0">
                <a:latin typeface="Comic Sans MS" pitchFamily="66" charset="0"/>
              </a:rPr>
              <a:t> </a:t>
            </a:r>
            <a:r>
              <a:rPr lang="en-US" sz="1400" b="1" dirty="0" smtClean="0">
                <a:latin typeface="Comic Sans MS" pitchFamily="66" charset="0"/>
              </a:rPr>
              <a:t>NOI     </a:t>
            </a:r>
            <a:r>
              <a:rPr lang="ru-RU" sz="1400" b="1" dirty="0" smtClean="0">
                <a:latin typeface="Comic Sans MS" pitchFamily="66" charset="0"/>
              </a:rPr>
              <a:t>	 </a:t>
            </a:r>
            <a:r>
              <a:rPr lang="en-US" sz="1400" b="1" dirty="0" smtClean="0">
                <a:latin typeface="Comic Sans MS" pitchFamily="66" charset="0"/>
              </a:rPr>
              <a:t>	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TU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CI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AMI</a:t>
            </a:r>
            <a:r>
              <a:rPr lang="ru-RU" sz="1400" b="1" dirty="0">
                <a:latin typeface="Comic Sans MS" pitchFamily="66" charset="0"/>
                <a:sym typeface="Wingdings" pitchFamily="2" charset="2"/>
              </a:rPr>
              <a:t>          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C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I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= 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НАС</a:t>
            </a:r>
            <a:endParaRPr lang="ru-RU" sz="1400" b="1" dirty="0">
              <a:latin typeface="Comic Sans MS" pitchFamily="66" charset="0"/>
              <a:sym typeface="Wingdings" pitchFamily="2" charset="2"/>
            </a:endParaRPr>
          </a:p>
          <a:p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ТЫ ЛЮБИШЬ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НАС (МЫ)     </a:t>
            </a:r>
            <a:r>
              <a:rPr lang="ru-RU" sz="900" b="1" dirty="0" smtClean="0">
                <a:latin typeface="Comic Sans MS" pitchFamily="66" charset="0"/>
                <a:sym typeface="Wingdings" pitchFamily="2" charset="2"/>
              </a:rPr>
              <a:t>         </a:t>
            </a:r>
            <a:r>
              <a:rPr lang="en-US" sz="900" b="1" dirty="0" smtClean="0">
                <a:latin typeface="Comic Sans MS" pitchFamily="66" charset="0"/>
                <a:sym typeface="Wingdings" pitchFamily="2" charset="2"/>
              </a:rPr>
              <a:t>	  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ТЫ  </a:t>
            </a:r>
            <a:r>
              <a:rPr lang="ru-RU" sz="900" b="1" dirty="0" smtClean="0">
                <a:latin typeface="Comic Sans MS" pitchFamily="66" charset="0"/>
                <a:sym typeface="Wingdings" pitchFamily="2" charset="2"/>
              </a:rPr>
              <a:t>НАС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ЛЮБИШЬ</a:t>
            </a:r>
          </a:p>
          <a:p>
            <a:endParaRPr lang="ru-RU" sz="500" b="1" dirty="0">
              <a:latin typeface="Comic Sans MS" pitchFamily="66" charset="0"/>
              <a:sym typeface="Wingdings" pitchFamily="2" charset="2"/>
            </a:endParaRPr>
          </a:p>
          <a:p>
            <a:r>
              <a:rPr lang="en-US" sz="1400" b="1" dirty="0">
                <a:latin typeface="Comic Sans MS" pitchFamily="66" charset="0"/>
              </a:rPr>
              <a:t>IO AMO </a:t>
            </a:r>
            <a:r>
              <a:rPr lang="ru-RU" sz="1400" b="1" dirty="0">
                <a:latin typeface="Comic Sans MS" pitchFamily="66" charset="0"/>
              </a:rPr>
              <a:t> </a:t>
            </a:r>
            <a:r>
              <a:rPr lang="en-US" sz="1400" b="1" dirty="0" smtClean="0">
                <a:latin typeface="Comic Sans MS" pitchFamily="66" charset="0"/>
              </a:rPr>
              <a:t>VOI     </a:t>
            </a:r>
            <a:r>
              <a:rPr lang="ru-RU" sz="1400" b="1" dirty="0" smtClean="0">
                <a:latin typeface="Comic Sans MS" pitchFamily="66" charset="0"/>
              </a:rPr>
              <a:t>	 </a:t>
            </a:r>
            <a:r>
              <a:rPr lang="en-US" sz="1400" b="1" dirty="0" smtClean="0">
                <a:latin typeface="Comic Sans MS" pitchFamily="66" charset="0"/>
              </a:rPr>
              <a:t>	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IO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VI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AMO</a:t>
            </a:r>
            <a:r>
              <a:rPr lang="ru-RU" sz="1400" b="1" dirty="0">
                <a:latin typeface="Comic Sans MS" pitchFamily="66" charset="0"/>
                <a:sym typeface="Wingdings" pitchFamily="2" charset="2"/>
              </a:rPr>
              <a:t>          </a:t>
            </a:r>
            <a:r>
              <a:rPr lang="ru-RU" sz="7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VI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= 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ВАС</a:t>
            </a:r>
            <a:endParaRPr lang="ru-RU" sz="1400" b="1" dirty="0">
              <a:latin typeface="Comic Sans MS" pitchFamily="66" charset="0"/>
              <a:sym typeface="Wingdings" pitchFamily="2" charset="2"/>
            </a:endParaRPr>
          </a:p>
          <a:p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Я   ЛЮБЛЮ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ВАС (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В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Ы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)   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	  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Я     </a:t>
            </a:r>
            <a:r>
              <a:rPr lang="ru-RU" sz="900" b="1" dirty="0" smtClean="0">
                <a:latin typeface="Comic Sans MS" pitchFamily="66" charset="0"/>
                <a:sym typeface="Wingdings" pitchFamily="2" charset="2"/>
              </a:rPr>
              <a:t>ВАС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ЛЮБЛЮ</a:t>
            </a:r>
          </a:p>
          <a:p>
            <a:endParaRPr lang="en-US" sz="5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en-US" sz="1400" b="1" dirty="0">
                <a:latin typeface="Comic Sans MS" pitchFamily="66" charset="0"/>
              </a:rPr>
              <a:t>IO AMO </a:t>
            </a:r>
            <a:r>
              <a:rPr lang="ru-RU" sz="1400" b="1" dirty="0"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LORO (PANINI)     </a:t>
            </a:r>
            <a:r>
              <a:rPr lang="ru-RU" sz="1400" b="1" dirty="0">
                <a:latin typeface="Comic Sans MS" pitchFamily="66" charset="0"/>
              </a:rPr>
              <a:t>	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IO 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LI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AMO</a:t>
            </a:r>
            <a:r>
              <a:rPr lang="ru-RU" sz="1400" b="1" dirty="0">
                <a:latin typeface="Comic Sans MS" pitchFamily="66" charset="0"/>
                <a:sym typeface="Wingdings" pitchFamily="2" charset="2"/>
              </a:rPr>
              <a:t>         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LI </a:t>
            </a:r>
            <a:r>
              <a:rPr lang="en-US" sz="1400" b="1" dirty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= </a:t>
            </a:r>
            <a:r>
              <a:rPr lang="ru-RU" sz="1400" b="1" dirty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ИХ (</a:t>
            </a: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БУТЕРБРОДЫ-ОНИ</a:t>
            </a:r>
            <a:r>
              <a:rPr lang="ru-RU" sz="1400" b="1" dirty="0">
                <a:solidFill>
                  <a:srgbClr val="0070C0"/>
                </a:solidFill>
                <a:latin typeface="Comic Sans MS" pitchFamily="66" charset="0"/>
              </a:rPr>
              <a:t>: </a:t>
            </a:r>
            <a:r>
              <a:rPr lang="ru-RU" sz="1400" b="1" dirty="0" smtClean="0">
                <a:solidFill>
                  <a:srgbClr val="0070C0"/>
                </a:solidFill>
                <a:latin typeface="Segoe Print" pitchFamily="2" charset="0"/>
              </a:rPr>
              <a:t>♂♂ </a:t>
            </a: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) </a:t>
            </a:r>
            <a:endParaRPr lang="ru-RU" sz="1400" b="1" dirty="0">
              <a:solidFill>
                <a:srgbClr val="0070C0"/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Я   ЛЮБЛЮ    </a:t>
            </a:r>
            <a:r>
              <a:rPr lang="ru-RU" sz="9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ИХ  (</a:t>
            </a:r>
            <a:r>
              <a:rPr lang="ru-RU" sz="900" b="1" dirty="0" smtClean="0">
                <a:solidFill>
                  <a:srgbClr val="0070C0"/>
                </a:solidFill>
                <a:latin typeface="Comic Sans MS" pitchFamily="66" charset="0"/>
              </a:rPr>
              <a:t>БУТЕРБРОДЫ-ОНИ: </a:t>
            </a:r>
            <a:r>
              <a:rPr lang="ru-RU" sz="900" b="1" dirty="0">
                <a:solidFill>
                  <a:srgbClr val="0070C0"/>
                </a:solidFill>
                <a:latin typeface="Segoe Print" pitchFamily="2" charset="0"/>
              </a:rPr>
              <a:t>♂♂</a:t>
            </a:r>
            <a:r>
              <a:rPr lang="ru-RU" sz="900" dirty="0" smtClean="0"/>
              <a:t> </a:t>
            </a:r>
            <a:r>
              <a:rPr lang="ru-RU" sz="900" b="1" dirty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)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	   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Я     </a:t>
            </a:r>
            <a:r>
              <a:rPr lang="ru-RU" sz="9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ИХ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ЛЮБЛЮ</a:t>
            </a:r>
          </a:p>
          <a:p>
            <a:endParaRPr lang="ru-RU" sz="5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en-US" sz="1400" b="1" dirty="0">
                <a:latin typeface="Comic Sans MS" pitchFamily="66" charset="0"/>
              </a:rPr>
              <a:t>IO AMO </a:t>
            </a:r>
            <a:r>
              <a:rPr lang="ru-RU" sz="1400" b="1" dirty="0">
                <a:latin typeface="Comic Sans MS" pitchFamily="66" charset="0"/>
              </a:rPr>
              <a:t> </a:t>
            </a:r>
            <a:r>
              <a:rPr lang="en-US" sz="1400" b="1" dirty="0">
                <a:solidFill>
                  <a:srgbClr val="F824CB"/>
                </a:solidFill>
                <a:latin typeface="Comic Sans MS" pitchFamily="66" charset="0"/>
              </a:rPr>
              <a:t>LORO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</a:rPr>
              <a:t>(PIZZE)     </a:t>
            </a:r>
            <a:r>
              <a:rPr lang="ru-RU" sz="1400" b="1" dirty="0">
                <a:latin typeface="Comic Sans MS" pitchFamily="66" charset="0"/>
              </a:rPr>
              <a:t>	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IO 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LE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AMO</a:t>
            </a:r>
            <a:r>
              <a:rPr lang="ru-RU" sz="1400" b="1" dirty="0">
                <a:latin typeface="Comic Sans MS" pitchFamily="66" charset="0"/>
                <a:sym typeface="Wingdings" pitchFamily="2" charset="2"/>
              </a:rPr>
              <a:t>         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LE </a:t>
            </a:r>
            <a:r>
              <a:rPr lang="en-US" sz="1400" b="1" dirty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= </a:t>
            </a:r>
            <a:r>
              <a:rPr lang="ru-RU" sz="14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ИХ </a:t>
            </a:r>
            <a:r>
              <a:rPr lang="ru-RU" sz="1400" b="1" dirty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(ПИЦЦЫ-ОНИ: </a:t>
            </a:r>
            <a:r>
              <a:rPr lang="ru-RU" sz="1400" b="1" dirty="0">
                <a:solidFill>
                  <a:srgbClr val="F824CB"/>
                </a:solidFill>
                <a:latin typeface="Segoe Print" pitchFamily="2" charset="0"/>
              </a:rPr>
              <a:t>♀♀ </a:t>
            </a:r>
            <a:r>
              <a:rPr lang="ru-RU" sz="1400" b="1" dirty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)</a:t>
            </a:r>
          </a:p>
          <a:p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Я   ЛЮБЛЮ    </a:t>
            </a:r>
            <a:r>
              <a:rPr lang="ru-RU" sz="900" b="1" dirty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ИХ </a:t>
            </a:r>
            <a:r>
              <a:rPr lang="ru-RU" sz="9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(ПИЦЦЫ-ОНИ: </a:t>
            </a:r>
            <a:r>
              <a:rPr lang="ru-RU" sz="900" b="1" dirty="0" smtClean="0">
                <a:solidFill>
                  <a:srgbClr val="F824CB"/>
                </a:solidFill>
                <a:latin typeface="Segoe Print" pitchFamily="2" charset="0"/>
              </a:rPr>
              <a:t>♀♀ </a:t>
            </a:r>
            <a:r>
              <a:rPr lang="ru-RU" sz="9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)         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Я     </a:t>
            </a:r>
            <a:r>
              <a:rPr lang="ru-RU" sz="900" b="1" dirty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ИХ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ЛЮБЛЮ</a:t>
            </a:r>
          </a:p>
          <a:p>
            <a:endParaRPr lang="ru-RU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endParaRPr lang="en-US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endParaRPr lang="en-US" sz="9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endParaRPr lang="ru-RU" sz="9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	</a:t>
            </a:r>
          </a:p>
          <a:p>
            <a:endParaRPr lang="ru-RU" sz="1400" b="1" dirty="0" smtClean="0">
              <a:latin typeface="Comic Sans MS" pitchFamily="66" charset="0"/>
              <a:sym typeface="Wingdings" pitchFamily="2" charset="2"/>
            </a:endParaRPr>
          </a:p>
          <a:p>
            <a:endParaRPr lang="ru-RU" sz="1400" b="1" dirty="0">
              <a:latin typeface="Comic Sans MS" pitchFamily="66" charset="0"/>
              <a:sym typeface="Wingdings" pitchFamily="2" charset="2"/>
            </a:endParaRPr>
          </a:p>
          <a:p>
            <a:endParaRPr lang="ru-RU" sz="1400" b="1" dirty="0" smtClean="0">
              <a:latin typeface="Comic Sans MS" pitchFamily="66" charset="0"/>
              <a:sym typeface="Wingdings" pitchFamily="2" charset="2"/>
            </a:endParaRPr>
          </a:p>
          <a:p>
            <a:endParaRPr lang="ru-RU" sz="1400" b="1" dirty="0">
              <a:latin typeface="Comic Sans MS" pitchFamily="66" charset="0"/>
              <a:sym typeface="Wingdings" pitchFamily="2" charset="2"/>
            </a:endParaRPr>
          </a:p>
          <a:p>
            <a:endParaRPr lang="ru-RU" sz="1400" b="1" dirty="0" smtClean="0">
              <a:latin typeface="Comic Sans MS" pitchFamily="66" charset="0"/>
              <a:sym typeface="Wingdings" pitchFamily="2" charset="2"/>
            </a:endParaRPr>
          </a:p>
          <a:p>
            <a:endParaRPr lang="ru-RU" sz="1400" b="1" dirty="0">
              <a:latin typeface="Comic Sans MS" pitchFamily="66" charset="0"/>
              <a:sym typeface="Wingdings" pitchFamily="2" charset="2"/>
            </a:endParaRPr>
          </a:p>
          <a:p>
            <a:endParaRPr lang="ru-RU" sz="1400" b="1" dirty="0" smtClean="0">
              <a:latin typeface="Comic Sans MS" pitchFamily="66" charset="0"/>
              <a:sym typeface="Wingdings" pitchFamily="2" charset="2"/>
            </a:endParaRPr>
          </a:p>
          <a:p>
            <a:endParaRPr lang="ru-RU" sz="1400" b="1" dirty="0">
              <a:latin typeface="Comic Sans MS" pitchFamily="66" charset="0"/>
              <a:sym typeface="Wingdings" pitchFamily="2" charset="2"/>
            </a:endParaRPr>
          </a:p>
          <a:p>
            <a:endParaRPr lang="ru-RU" sz="1400" b="1" dirty="0" smtClean="0">
              <a:latin typeface="Comic Sans MS" pitchFamily="66" charset="0"/>
              <a:sym typeface="Wingdings" pitchFamily="2" charset="2"/>
            </a:endParaRPr>
          </a:p>
          <a:p>
            <a:endParaRPr lang="ru-RU" sz="1400" b="1" dirty="0">
              <a:latin typeface="Comic Sans MS" pitchFamily="66" charset="0"/>
              <a:sym typeface="Wingdings" pitchFamily="2" charset="2"/>
            </a:endParaRPr>
          </a:p>
          <a:p>
            <a:endParaRPr lang="ru-RU" sz="1400" b="1" dirty="0" smtClean="0">
              <a:latin typeface="Comic Sans MS" pitchFamily="66" charset="0"/>
              <a:sym typeface="Wingdings" pitchFamily="2" charset="2"/>
            </a:endParaRPr>
          </a:p>
          <a:p>
            <a:endParaRPr lang="en-US" sz="1400" b="1" dirty="0" smtClean="0"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4837" y="2348880"/>
            <a:ext cx="580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latin typeface="Comic Sans MS" pitchFamily="66" charset="0"/>
              </a:rPr>
              <a:t>КОГО? </a:t>
            </a:r>
          </a:p>
          <a:p>
            <a:r>
              <a:rPr lang="ru-RU" sz="800" b="1" dirty="0" smtClean="0">
                <a:latin typeface="Comic Sans MS" pitchFamily="66" charset="0"/>
              </a:rPr>
              <a:t>ЧТО?</a:t>
            </a:r>
            <a:endParaRPr lang="en-US" sz="800" b="1" dirty="0" smtClean="0">
              <a:latin typeface="Comic Sans MS" pitchFamily="66" charset="0"/>
            </a:endParaRP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flipV="1">
            <a:off x="1187624" y="2562438"/>
            <a:ext cx="357213" cy="352358"/>
          </a:xfrm>
          <a:prstGeom prst="bentConnector3">
            <a:avLst>
              <a:gd name="adj1" fmla="val 307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693596" y="2706454"/>
            <a:ext cx="0" cy="25991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/>
          <p:nvPr/>
        </p:nvCxnSpPr>
        <p:spPr>
          <a:xfrm>
            <a:off x="1993720" y="2562438"/>
            <a:ext cx="2218240" cy="403934"/>
          </a:xfrm>
          <a:prstGeom prst="bentConnector3">
            <a:avLst>
              <a:gd name="adj1" fmla="val 100153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613810" y="1844824"/>
            <a:ext cx="2304256" cy="432047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бъект 1"/>
          <p:cNvSpPr txBox="1">
            <a:spLocks/>
          </p:cNvSpPr>
          <p:nvPr/>
        </p:nvSpPr>
        <p:spPr>
          <a:xfrm>
            <a:off x="649653" y="1844824"/>
            <a:ext cx="2268413" cy="43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latin typeface="Comic Sans MS" pitchFamily="66" charset="0"/>
              </a:rPr>
              <a:t> Местоимение после глагола</a:t>
            </a:r>
            <a:endParaRPr lang="it-IT" sz="30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419872" y="1844825"/>
            <a:ext cx="1728192" cy="432047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Comic Sans MS" pitchFamily="66" charset="0"/>
              </a:rPr>
              <a:t>Местоимение перед глаголом</a:t>
            </a:r>
            <a:endParaRPr lang="it-IT" sz="1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364088" y="1844824"/>
            <a:ext cx="1296144" cy="432047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solidFill>
                  <a:schemeClr val="tx1"/>
                </a:solidFill>
                <a:latin typeface="Comic Sans MS" pitchFamily="66" charset="0"/>
              </a:rPr>
              <a:t>ITA</a:t>
            </a:r>
            <a:r>
              <a:rPr lang="en-US" sz="1600" b="1" dirty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RUS</a:t>
            </a:r>
            <a:endParaRPr lang="it-IT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7" name="Объект 1"/>
          <p:cNvSpPr txBox="1">
            <a:spLocks/>
          </p:cNvSpPr>
          <p:nvPr/>
        </p:nvSpPr>
        <p:spPr>
          <a:xfrm>
            <a:off x="1151775" y="116631"/>
            <a:ext cx="7836960" cy="1115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b="1" dirty="0" smtClean="0">
                <a:latin typeface="Comic Sans MS" pitchFamily="66" charset="0"/>
              </a:rPr>
              <a:t>I PRONOMI DIRETTI: CHI</a:t>
            </a:r>
            <a:r>
              <a:rPr lang="ru-RU" sz="1900" b="1" dirty="0" smtClean="0">
                <a:latin typeface="Comic Sans MS" pitchFamily="66" charset="0"/>
              </a:rPr>
              <a:t>? </a:t>
            </a:r>
            <a:r>
              <a:rPr lang="en-US" sz="1900" b="1" dirty="0" smtClean="0">
                <a:latin typeface="Comic Sans MS" pitchFamily="66" charset="0"/>
              </a:rPr>
              <a:t>CHE COSA</a:t>
            </a:r>
            <a:r>
              <a:rPr lang="ru-RU" sz="1900" b="1" dirty="0" smtClean="0">
                <a:latin typeface="Comic Sans MS" pitchFamily="66" charset="0"/>
              </a:rPr>
              <a:t>?</a:t>
            </a:r>
            <a:endParaRPr lang="en-US" sz="19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ПРЯМЫЕ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МЕСТОИМЕНИЯ ОТВЕЧАЮТ НА ВОПРОС КОГО? ЧТО?</a:t>
            </a:r>
          </a:p>
          <a:p>
            <a:pPr marL="0" indent="0" algn="ctr">
              <a:buNone/>
            </a:pPr>
            <a:endParaRPr lang="en-US" sz="18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98" y="548680"/>
            <a:ext cx="5476875" cy="759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11"/>
          <a:stretch/>
        </p:blipFill>
        <p:spPr bwMode="auto">
          <a:xfrm>
            <a:off x="467544" y="574948"/>
            <a:ext cx="5476875" cy="585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825" y1="65834" x2="86825" y2="65834"/>
                        <a14:foregroundMark x1="49680" y1="39760" x2="49680" y2="39760"/>
                        <a14:foregroundMark x1="51784" y1="38062" x2="51784" y2="38062"/>
                        <a14:foregroundMark x1="47392" y1="39760" x2="47392" y2="39760"/>
                        <a14:foregroundMark x1="45654" y1="38961" x2="45654" y2="38961"/>
                        <a14:foregroundMark x1="49588" y1="68931" x2="49588" y2="68931"/>
                        <a14:foregroundMark x1="64959" y1="68831" x2="64959" y2="68831"/>
                        <a14:foregroundMark x1="24977" y1="42458" x2="24977" y2="42458"/>
                        <a14:foregroundMark x1="20403" y1="44456" x2="20403" y2="44456"/>
                        <a14:foregroundMark x1="24703" y1="45055" x2="24703" y2="45055"/>
                        <a14:foregroundMark x1="19945" y1="46553" x2="19945" y2="46553"/>
                        <a14:foregroundMark x1="38426" y1="71828" x2="38426" y2="71828"/>
                        <a14:foregroundMark x1="36139" y1="84815" x2="36139" y2="84815"/>
                        <a14:foregroundMark x1="40622" y1="91209" x2="40622" y2="91209"/>
                        <a14:foregroundMark x1="30650" y1="92208" x2="30650" y2="92208"/>
                        <a14:foregroundMark x1="27081" y1="85215" x2="27081" y2="85215"/>
                        <a14:foregroundMark x1="19762" y1="85914" x2="19762" y2="85914"/>
                        <a14:foregroundMark x1="14273" y1="90110" x2="14273" y2="90110"/>
                        <a14:foregroundMark x1="14090" y1="92408" x2="14090" y2="92408"/>
                        <a14:foregroundMark x1="17566" y1="77722" x2="17566" y2="77722"/>
                        <a14:foregroundMark x1="18664" y1="76523" x2="18664" y2="76523"/>
                        <a14:foregroundMark x1="13266" y1="77223" x2="13266" y2="77223"/>
                        <a14:foregroundMark x1="23147" y1="43656" x2="23147" y2="43656"/>
                        <a14:foregroundMark x1="21134" y1="41558" x2="21134" y2="41558"/>
                        <a14:foregroundMark x1="36414" y1="55245" x2="36414" y2="55245"/>
                        <a14:foregroundMark x1="38884" y1="53546" x2="38884" y2="53546"/>
                        <a14:foregroundMark x1="38426" y1="52747" x2="38426" y2="52747"/>
                        <a14:foregroundMark x1="36139" y1="56044" x2="36139" y2="56044"/>
                        <a14:foregroundMark x1="19305" y1="44056" x2="19305" y2="44056"/>
                        <a14:foregroundMark x1="48124" y1="71628" x2="48124" y2="71628"/>
                        <a14:foregroundMark x1="46020" y1="72627" x2="46020" y2="72627"/>
                        <a14:foregroundMark x1="22781" y1="85015" x2="22781" y2="85015"/>
                        <a14:foregroundMark x1="14090" y1="84715" x2="14090" y2="84715"/>
                        <a14:foregroundMark x1="10522" y1="73027" x2="10522" y2="73027"/>
                        <a14:foregroundMark x1="10796" y1="71828" x2="10796" y2="71828"/>
                        <a14:foregroundMark x1="20494" y1="43656" x2="20494" y2="43656"/>
                        <a14:foregroundMark x1="56450" y1="25974" x2="56450" y2="25974"/>
                        <a14:foregroundMark x1="56999" y1="24975" x2="56999" y2="24975"/>
                        <a14:foregroundMark x1="59561" y1="17183" x2="59561" y2="17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19" y="351688"/>
            <a:ext cx="3035551" cy="293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84984"/>
            <a:ext cx="311182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75"/>
            <a:ext cx="863851" cy="862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423178" y="812556"/>
            <a:ext cx="1940815" cy="480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ALFASCHOOL.ORG</a:t>
            </a:r>
            <a:endParaRPr lang="en-US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27503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25998" y="128868"/>
            <a:ext cx="4118421" cy="445639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1825998" y="135217"/>
            <a:ext cx="4118421" cy="483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TEST DI CONTROLLO</a:t>
            </a:r>
          </a:p>
          <a:p>
            <a:pPr marL="0" indent="0">
              <a:buNone/>
            </a:pPr>
            <a:endParaRPr lang="en-US" sz="11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6546" y="2724890"/>
            <a:ext cx="8866695" cy="3384376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179512" y="2771868"/>
            <a:ext cx="8856984" cy="3537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179512" y="2917328"/>
            <a:ext cx="8784976" cy="324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5" y="1"/>
            <a:ext cx="481436" cy="48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Объект 1"/>
          <p:cNvSpPr txBox="1">
            <a:spLocks/>
          </p:cNvSpPr>
          <p:nvPr/>
        </p:nvSpPr>
        <p:spPr>
          <a:xfrm>
            <a:off x="107504" y="454049"/>
            <a:ext cx="1225899" cy="21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ALFASCHOOL.ORG</a:t>
            </a:r>
            <a:endParaRPr lang="en-US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505" y="2830308"/>
            <a:ext cx="84498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PRONOMI DIRETTI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 МОДАЛЬНЫМ ГЛАГОЛОМ +ИНФИНТИВОМ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627503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7504" y="3647053"/>
            <a:ext cx="8861839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1300" b="1" dirty="0" smtClean="0">
                <a:latin typeface="Comic Sans MS" pitchFamily="66" charset="0"/>
              </a:rPr>
              <a:t>IO </a:t>
            </a:r>
            <a:r>
              <a:rPr lang="en-US" sz="1300" b="1" dirty="0" err="1" smtClean="0">
                <a:latin typeface="Comic Sans MS" pitchFamily="66" charset="0"/>
              </a:rPr>
              <a:t>voglio</a:t>
            </a:r>
            <a:r>
              <a:rPr lang="en-US" sz="1300" b="1" dirty="0" smtClean="0">
                <a:latin typeface="Comic Sans MS" pitchFamily="66" charset="0"/>
              </a:rPr>
              <a:t> MANGIARE IL PANIN</a:t>
            </a:r>
            <a:r>
              <a:rPr lang="en-US" sz="1300" b="1" dirty="0" smtClean="0">
                <a:solidFill>
                  <a:srgbClr val="0070C0"/>
                </a:solidFill>
                <a:latin typeface="Comic Sans MS" pitchFamily="66" charset="0"/>
              </a:rPr>
              <a:t>O</a:t>
            </a:r>
            <a:r>
              <a:rPr lang="en-US" sz="1300" b="1" dirty="0" smtClean="0">
                <a:latin typeface="Comic Sans MS" pitchFamily="66" charset="0"/>
              </a:rPr>
              <a:t>? </a:t>
            </a:r>
            <a:r>
              <a:rPr lang="en-US" sz="1300" b="1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300" b="1" dirty="0" smtClean="0">
                <a:latin typeface="Comic Sans MS" pitchFamily="66" charset="0"/>
              </a:rPr>
              <a:t>IO  </a:t>
            </a:r>
            <a:r>
              <a:rPr lang="en-US" sz="1300" b="1" dirty="0" err="1" smtClean="0">
                <a:latin typeface="Comic Sans MS" pitchFamily="66" charset="0"/>
              </a:rPr>
              <a:t>voglio</a:t>
            </a:r>
            <a:r>
              <a:rPr lang="en-US" sz="1300" b="1" dirty="0" smtClean="0">
                <a:latin typeface="Comic Sans MS" pitchFamily="66" charset="0"/>
              </a:rPr>
              <a:t> MANGIARE               .  </a:t>
            </a:r>
            <a:r>
              <a:rPr lang="en-US" sz="13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300" b="1" dirty="0" smtClean="0">
                <a:latin typeface="Comic Sans MS" pitchFamily="66" charset="0"/>
              </a:rPr>
              <a:t>IO </a:t>
            </a:r>
            <a:r>
              <a:rPr lang="en-US" sz="1300" b="1" dirty="0" smtClean="0">
                <a:solidFill>
                  <a:srgbClr val="0070C0"/>
                </a:solidFill>
                <a:latin typeface="Comic Sans MS" pitchFamily="66" charset="0"/>
              </a:rPr>
              <a:t>LO</a:t>
            </a:r>
            <a:r>
              <a:rPr lang="en-US" sz="1300" b="1" dirty="0" smtClean="0">
                <a:latin typeface="Comic Sans MS" pitchFamily="66" charset="0"/>
              </a:rPr>
              <a:t> </a:t>
            </a:r>
            <a:r>
              <a:rPr lang="ru-RU" sz="1300" b="1" dirty="0" smtClean="0">
                <a:latin typeface="Comic Sans MS" pitchFamily="66" charset="0"/>
              </a:rPr>
              <a:t> </a:t>
            </a:r>
            <a:r>
              <a:rPr lang="en-US" sz="1300" b="1" dirty="0" err="1" smtClean="0">
                <a:latin typeface="Comic Sans MS" pitchFamily="66" charset="0"/>
              </a:rPr>
              <a:t>voglio</a:t>
            </a:r>
            <a:r>
              <a:rPr lang="en-US" sz="1300" b="1" dirty="0" smtClean="0">
                <a:latin typeface="Comic Sans MS" pitchFamily="66" charset="0"/>
              </a:rPr>
              <a:t> MANGIARE</a:t>
            </a:r>
          </a:p>
          <a:p>
            <a:r>
              <a:rPr lang="ru-RU" sz="1100" b="1" dirty="0" smtClean="0">
                <a:latin typeface="Comic Sans MS" pitchFamily="66" charset="0"/>
              </a:rPr>
              <a:t>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хочу  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ЕСТЬ       БУТЕРБРОД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                                                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  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b="1" dirty="0" smtClean="0">
                <a:solidFill>
                  <a:srgbClr val="0070C0"/>
                </a:solidFill>
                <a:latin typeface="Comic Sans MS" pitchFamily="66" charset="0"/>
              </a:rPr>
              <a:t>ЕГО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хочу 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ЕСТЬ</a:t>
            </a: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1300" b="1" dirty="0" smtClean="0">
                <a:latin typeface="Comic Sans MS" pitchFamily="66" charset="0"/>
              </a:rPr>
              <a:t>		                   </a:t>
            </a:r>
          </a:p>
          <a:p>
            <a:r>
              <a:rPr lang="en-US" sz="1300" b="1" dirty="0">
                <a:latin typeface="Comic Sans MS" pitchFamily="66" charset="0"/>
              </a:rPr>
              <a:t>	</a:t>
            </a:r>
            <a:r>
              <a:rPr lang="en-US" sz="1300" b="1" dirty="0" smtClean="0">
                <a:latin typeface="Comic Sans MS" pitchFamily="66" charset="0"/>
              </a:rPr>
              <a:t>		   </a:t>
            </a:r>
            <a:r>
              <a:rPr lang="en-US" sz="13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300" b="1" dirty="0" smtClean="0">
                <a:latin typeface="Comic Sans MS" pitchFamily="66" charset="0"/>
              </a:rPr>
              <a:t>IO  </a:t>
            </a:r>
            <a:r>
              <a:rPr lang="en-US" sz="1300" b="1" dirty="0" err="1">
                <a:latin typeface="Comic Sans MS" pitchFamily="66" charset="0"/>
              </a:rPr>
              <a:t>voglio</a:t>
            </a:r>
            <a:r>
              <a:rPr lang="en-US" sz="1300" b="1" dirty="0">
                <a:latin typeface="Comic Sans MS" pitchFamily="66" charset="0"/>
              </a:rPr>
              <a:t> </a:t>
            </a:r>
            <a:r>
              <a:rPr lang="en-US" sz="1300" b="1" dirty="0" smtClean="0">
                <a:latin typeface="Comic Sans MS" pitchFamily="66" charset="0"/>
              </a:rPr>
              <a:t>MANGIARE	            </a:t>
            </a:r>
            <a:r>
              <a:rPr lang="en-US" sz="1300" b="1" dirty="0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1300" b="1" dirty="0">
                <a:latin typeface="Comic Sans MS" pitchFamily="66" charset="0"/>
              </a:rPr>
              <a:t> </a:t>
            </a:r>
            <a:r>
              <a:rPr lang="en-US" sz="1300" b="1" dirty="0" smtClean="0">
                <a:latin typeface="Comic Sans MS" pitchFamily="66" charset="0"/>
              </a:rPr>
              <a:t>IO </a:t>
            </a:r>
            <a:r>
              <a:rPr lang="en-US" sz="1300" b="1" dirty="0" err="1" smtClean="0">
                <a:latin typeface="Comic Sans MS" pitchFamily="66" charset="0"/>
              </a:rPr>
              <a:t>voglio</a:t>
            </a:r>
            <a:r>
              <a:rPr lang="en-US" sz="1300" b="1" dirty="0" smtClean="0">
                <a:latin typeface="Comic Sans MS" pitchFamily="66" charset="0"/>
              </a:rPr>
              <a:t> MANGIAR</a:t>
            </a:r>
            <a:r>
              <a:rPr lang="en-US" sz="1300" b="1" dirty="0" smtClean="0">
                <a:solidFill>
                  <a:srgbClr val="0070C0"/>
                </a:solidFill>
                <a:latin typeface="Comic Sans MS" pitchFamily="66" charset="0"/>
              </a:rPr>
              <a:t>LO</a:t>
            </a:r>
          </a:p>
          <a:p>
            <a:r>
              <a:rPr lang="en-US" sz="1300" b="1" dirty="0">
                <a:solidFill>
                  <a:srgbClr val="0070C0"/>
                </a:solidFill>
                <a:latin typeface="Comic Sans MS" pitchFamily="66" charset="0"/>
              </a:rPr>
              <a:t>	</a:t>
            </a:r>
            <a:r>
              <a:rPr lang="en-US" sz="1300" b="1" dirty="0" smtClean="0">
                <a:solidFill>
                  <a:srgbClr val="0070C0"/>
                </a:solidFill>
                <a:latin typeface="Comic Sans MS" pitchFamily="66" charset="0"/>
              </a:rPr>
              <a:t>						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хочу  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ЕСТЬ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100" b="1" dirty="0">
                <a:solidFill>
                  <a:srgbClr val="0070C0"/>
                </a:solidFill>
                <a:latin typeface="Comic Sans MS" pitchFamily="66" charset="0"/>
              </a:rPr>
              <a:t>ЕГО</a:t>
            </a:r>
            <a:endParaRPr lang="en-US" sz="1100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endParaRPr lang="en-US" sz="13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US" sz="1300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1300" b="1" dirty="0" smtClean="0">
                <a:latin typeface="Comic Sans MS" pitchFamily="66" charset="0"/>
                <a:sym typeface="Wingdings" pitchFamily="2" charset="2"/>
              </a:rPr>
              <a:t>			    </a:t>
            </a:r>
            <a:r>
              <a:rPr lang="en-US" sz="1300" b="1" strike="sngStrike" dirty="0">
                <a:solidFill>
                  <a:srgbClr val="FF0000"/>
                </a:solidFill>
                <a:latin typeface="Comic Sans MS" pitchFamily="66" charset="0"/>
              </a:rPr>
              <a:t>IO  </a:t>
            </a:r>
            <a:r>
              <a:rPr lang="en-US" sz="1300" b="1" strike="sngStrike" dirty="0" err="1">
                <a:solidFill>
                  <a:srgbClr val="FF0000"/>
                </a:solidFill>
                <a:latin typeface="Comic Sans MS" pitchFamily="66" charset="0"/>
              </a:rPr>
              <a:t>voglio</a:t>
            </a:r>
            <a:r>
              <a:rPr lang="en-US" sz="1300" b="1" strike="sngStrike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300" b="1" strike="sngStrike" dirty="0" smtClean="0">
                <a:solidFill>
                  <a:srgbClr val="FF0000"/>
                </a:solidFill>
                <a:latin typeface="Comic Sans MS" pitchFamily="66" charset="0"/>
              </a:rPr>
              <a:t> MANGIARE                  </a:t>
            </a:r>
            <a:r>
              <a:rPr lang="en-US" sz="1300" b="1" strike="sngStrike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1300" b="1" strike="sngStrike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300" b="1" strike="sngStrike" dirty="0">
                <a:solidFill>
                  <a:srgbClr val="FF0000"/>
                </a:solidFill>
                <a:latin typeface="Comic Sans MS" pitchFamily="66" charset="0"/>
              </a:rPr>
              <a:t>IO </a:t>
            </a:r>
            <a:r>
              <a:rPr lang="en-US" sz="1300" b="1" strike="sngStrike" dirty="0" err="1" smtClean="0">
                <a:solidFill>
                  <a:srgbClr val="FF0000"/>
                </a:solidFill>
                <a:latin typeface="Comic Sans MS" pitchFamily="66" charset="0"/>
              </a:rPr>
              <a:t>voglio</a:t>
            </a:r>
            <a:r>
              <a:rPr lang="en-US" sz="1300" b="1" strike="sngStrike" dirty="0" smtClean="0">
                <a:solidFill>
                  <a:srgbClr val="FF0000"/>
                </a:solidFill>
                <a:latin typeface="Comic Sans MS" pitchFamily="66" charset="0"/>
              </a:rPr>
              <a:t> LO MANGIARE</a:t>
            </a:r>
            <a:endParaRPr lang="en-US" sz="1300" b="1" strike="sngStrike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1300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400" b="1" dirty="0" smtClean="0">
                <a:latin typeface="Comic Sans MS" pitchFamily="66" charset="0"/>
              </a:rPr>
              <a:t>  </a:t>
            </a:r>
          </a:p>
          <a:p>
            <a:endParaRPr lang="en-US" sz="14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294463" y="3681138"/>
            <a:ext cx="1149745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chemeClr val="tx1"/>
                </a:solidFill>
                <a:latin typeface="Comic Sans MS" pitchFamily="66" charset="0"/>
              </a:rPr>
              <a:t>IL PANIN</a:t>
            </a:r>
            <a:r>
              <a:rPr lang="en-US" sz="1300" b="1" dirty="0" smtClean="0">
                <a:solidFill>
                  <a:srgbClr val="0070C0"/>
                </a:solidFill>
                <a:latin typeface="Comic Sans MS" pitchFamily="66" charset="0"/>
              </a:rPr>
              <a:t>O</a:t>
            </a:r>
            <a:r>
              <a:rPr lang="en-US" sz="1300" b="1" dirty="0" smtClean="0">
                <a:solidFill>
                  <a:srgbClr val="00B0F0"/>
                </a:solidFill>
                <a:latin typeface="Comic Sans MS" pitchFamily="66" charset="0"/>
              </a:rPr>
              <a:t>  </a:t>
            </a:r>
            <a:endParaRPr lang="ru-RU" sz="13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294463" y="3695079"/>
            <a:ext cx="1105994" cy="2215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5351482" y="3660994"/>
            <a:ext cx="1048975" cy="255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1" b="98551" l="1645" r="972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883" y="3186714"/>
            <a:ext cx="100992" cy="10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" name="Прямоугольник 143"/>
          <p:cNvSpPr/>
          <p:nvPr/>
        </p:nvSpPr>
        <p:spPr>
          <a:xfrm>
            <a:off x="5066931" y="3438184"/>
            <a:ext cx="441173" cy="1737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0070C0"/>
                </a:solidFill>
                <a:latin typeface="Comic Sans MS" pitchFamily="66" charset="0"/>
              </a:rPr>
              <a:t>LO</a:t>
            </a:r>
            <a:endParaRPr lang="ru-RU" sz="11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145" name="Прямая со стрелкой 144"/>
          <p:cNvCxnSpPr/>
          <p:nvPr/>
        </p:nvCxnSpPr>
        <p:spPr>
          <a:xfrm>
            <a:off x="3724065" y="3532848"/>
            <a:ext cx="0" cy="3259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>
            <a:stCxn id="144" idx="1"/>
          </p:cNvCxnSpPr>
          <p:nvPr/>
        </p:nvCxnSpPr>
        <p:spPr>
          <a:xfrm flipH="1">
            <a:off x="3724065" y="3525055"/>
            <a:ext cx="1342866" cy="77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5515928" y="3532848"/>
            <a:ext cx="3534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Скругленный прямоугольник 205"/>
          <p:cNvSpPr/>
          <p:nvPr/>
        </p:nvSpPr>
        <p:spPr>
          <a:xfrm>
            <a:off x="107504" y="1095514"/>
            <a:ext cx="8844780" cy="1469390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Объект 1"/>
          <p:cNvSpPr txBox="1">
            <a:spLocks/>
          </p:cNvSpPr>
          <p:nvPr/>
        </p:nvSpPr>
        <p:spPr>
          <a:xfrm>
            <a:off x="1333403" y="1273675"/>
            <a:ext cx="7443933" cy="1219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 КОНСТРУКЦИЯХ С МОДАЛЬНЫМ ГЛАГОЛОМ И ИНФИНИТИВОМ ПРЯМЫЕ МЕСТОИМЕНИЯ (КОГО? ЧТО?) ИДУТ ПЕРЕД МОДАЛЬНЫМ ГЛАГОЛОМ ИЛИ СЛИВАЮТСЯ С ИНФИНИТИВОМ, НО НИКОГДА НЕ СТОЯТ МЕЖДУ МОДАЛЬНЫМ ГЛАГОЛОМ И ИНФИНИТИВОМ. </a:t>
            </a: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8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4" y="1231734"/>
            <a:ext cx="1026888" cy="1117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Прямоугольник 81"/>
          <p:cNvSpPr/>
          <p:nvPr/>
        </p:nvSpPr>
        <p:spPr>
          <a:xfrm>
            <a:off x="5366471" y="4401217"/>
            <a:ext cx="1149745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chemeClr val="tx1"/>
                </a:solidFill>
                <a:latin typeface="Comic Sans MS" pitchFamily="66" charset="0"/>
              </a:rPr>
              <a:t>IL PANIN</a:t>
            </a:r>
            <a:r>
              <a:rPr lang="en-US" sz="1300" b="1" dirty="0" smtClean="0">
                <a:solidFill>
                  <a:srgbClr val="0070C0"/>
                </a:solidFill>
                <a:latin typeface="Comic Sans MS" pitchFamily="66" charset="0"/>
              </a:rPr>
              <a:t>O</a:t>
            </a:r>
            <a:r>
              <a:rPr lang="en-US" sz="1300" b="1" dirty="0" smtClean="0">
                <a:solidFill>
                  <a:srgbClr val="00B0F0"/>
                </a:solidFill>
                <a:latin typeface="Comic Sans MS" pitchFamily="66" charset="0"/>
              </a:rPr>
              <a:t>  </a:t>
            </a:r>
            <a:endParaRPr lang="ru-RU" sz="13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cxnSp>
        <p:nvCxnSpPr>
          <p:cNvPr id="83" name="Прямая со стрелкой 82"/>
          <p:cNvCxnSpPr/>
          <p:nvPr/>
        </p:nvCxnSpPr>
        <p:spPr>
          <a:xfrm>
            <a:off x="5148064" y="4270038"/>
            <a:ext cx="0" cy="3259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5482379" y="4156368"/>
            <a:ext cx="441173" cy="1737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0070C0"/>
                </a:solidFill>
                <a:latin typeface="Comic Sans MS" pitchFamily="66" charset="0"/>
              </a:rPr>
              <a:t>LO</a:t>
            </a:r>
            <a:endParaRPr lang="ru-RU" sz="11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5934082" y="4237058"/>
            <a:ext cx="4242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5148064" y="4257201"/>
            <a:ext cx="33475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>
            <a:off x="5413659" y="4407126"/>
            <a:ext cx="1048975" cy="255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5364734" y="4395696"/>
            <a:ext cx="1105994" cy="2215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5366471" y="5193305"/>
            <a:ext cx="1149745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 smtClean="0">
                <a:solidFill>
                  <a:schemeClr val="tx1"/>
                </a:solidFill>
                <a:latin typeface="Comic Sans MS" pitchFamily="66" charset="0"/>
              </a:rPr>
              <a:t>IL PANIN</a:t>
            </a:r>
            <a:r>
              <a:rPr lang="en-US" sz="1300" b="1" dirty="0" smtClean="0">
                <a:solidFill>
                  <a:srgbClr val="0070C0"/>
                </a:solidFill>
                <a:latin typeface="Comic Sans MS" pitchFamily="66" charset="0"/>
              </a:rPr>
              <a:t>O</a:t>
            </a:r>
            <a:r>
              <a:rPr lang="en-US" sz="1300" b="1" dirty="0" smtClean="0">
                <a:solidFill>
                  <a:srgbClr val="00B0F0"/>
                </a:solidFill>
                <a:latin typeface="Comic Sans MS" pitchFamily="66" charset="0"/>
              </a:rPr>
              <a:t>  </a:t>
            </a:r>
            <a:endParaRPr lang="ru-RU" sz="13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cxnSp>
        <p:nvCxnSpPr>
          <p:cNvPr id="98" name="Прямая соединительная линия 97"/>
          <p:cNvCxnSpPr/>
          <p:nvPr/>
        </p:nvCxnSpPr>
        <p:spPr>
          <a:xfrm flipH="1">
            <a:off x="5389548" y="5165430"/>
            <a:ext cx="1048975" cy="255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5389548" y="5182472"/>
            <a:ext cx="1105994" cy="2215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5066931" y="4913066"/>
            <a:ext cx="441173" cy="17374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0070C0"/>
                </a:solidFill>
                <a:latin typeface="Comic Sans MS" pitchFamily="66" charset="0"/>
              </a:rPr>
              <a:t>LO</a:t>
            </a:r>
            <a:endParaRPr lang="ru-RU" sz="11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102" name="Прямая со стрелкой 101"/>
          <p:cNvCxnSpPr/>
          <p:nvPr/>
        </p:nvCxnSpPr>
        <p:spPr>
          <a:xfrm>
            <a:off x="4283968" y="4996040"/>
            <a:ext cx="0" cy="3602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4283968" y="4992144"/>
            <a:ext cx="782963" cy="77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5499328" y="4999937"/>
            <a:ext cx="4242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5914035" y="4999937"/>
            <a:ext cx="0" cy="1654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endCxn id="48" idx="0"/>
          </p:cNvCxnSpPr>
          <p:nvPr/>
        </p:nvCxnSpPr>
        <p:spPr>
          <a:xfrm>
            <a:off x="5869335" y="3532848"/>
            <a:ext cx="1" cy="1482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6358305" y="4243239"/>
            <a:ext cx="1" cy="1482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Объект 1"/>
          <p:cNvSpPr txBox="1">
            <a:spLocks/>
          </p:cNvSpPr>
          <p:nvPr/>
        </p:nvSpPr>
        <p:spPr>
          <a:xfrm>
            <a:off x="1151775" y="116631"/>
            <a:ext cx="7836960" cy="1115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b="1" dirty="0" smtClean="0">
                <a:latin typeface="Comic Sans MS" pitchFamily="66" charset="0"/>
              </a:rPr>
              <a:t>I PRONOMI DIRETTI: CHI</a:t>
            </a:r>
            <a:r>
              <a:rPr lang="ru-RU" sz="1900" b="1" dirty="0" smtClean="0">
                <a:latin typeface="Comic Sans MS" pitchFamily="66" charset="0"/>
              </a:rPr>
              <a:t>? </a:t>
            </a:r>
            <a:r>
              <a:rPr lang="en-US" sz="1900" b="1" dirty="0" smtClean="0">
                <a:latin typeface="Comic Sans MS" pitchFamily="66" charset="0"/>
              </a:rPr>
              <a:t>CHE COSA</a:t>
            </a:r>
            <a:r>
              <a:rPr lang="ru-RU" sz="1900" b="1" dirty="0" smtClean="0">
                <a:latin typeface="Comic Sans MS" pitchFamily="66" charset="0"/>
              </a:rPr>
              <a:t>?</a:t>
            </a:r>
            <a:endParaRPr lang="en-US" sz="19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ПРЯМЫЕ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МЕСТОИМЕНИЯ ОТВЕЧАЮТ НА ВОПРОС КОГО? ЧТО?</a:t>
            </a:r>
          </a:p>
          <a:p>
            <a:pPr marL="0" indent="0" algn="ctr">
              <a:buNone/>
            </a:pPr>
            <a:endParaRPr lang="en-US" sz="18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98" y="548680"/>
            <a:ext cx="5476875" cy="759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825" y1="65834" x2="86825" y2="65834"/>
                        <a14:foregroundMark x1="49680" y1="39760" x2="49680" y2="39760"/>
                        <a14:foregroundMark x1="51784" y1="38062" x2="51784" y2="38062"/>
                        <a14:foregroundMark x1="47392" y1="39760" x2="47392" y2="39760"/>
                        <a14:foregroundMark x1="45654" y1="38961" x2="45654" y2="38961"/>
                        <a14:foregroundMark x1="49588" y1="68931" x2="49588" y2="68931"/>
                        <a14:foregroundMark x1="64959" y1="68831" x2="64959" y2="68831"/>
                        <a14:foregroundMark x1="24977" y1="42458" x2="24977" y2="42458"/>
                        <a14:foregroundMark x1="20403" y1="44456" x2="20403" y2="44456"/>
                        <a14:foregroundMark x1="24703" y1="45055" x2="24703" y2="45055"/>
                        <a14:foregroundMark x1="19945" y1="46553" x2="19945" y2="46553"/>
                        <a14:foregroundMark x1="38426" y1="71828" x2="38426" y2="71828"/>
                        <a14:foregroundMark x1="36139" y1="84815" x2="36139" y2="84815"/>
                        <a14:foregroundMark x1="40622" y1="91209" x2="40622" y2="91209"/>
                        <a14:foregroundMark x1="30650" y1="92208" x2="30650" y2="92208"/>
                        <a14:foregroundMark x1="27081" y1="85215" x2="27081" y2="85215"/>
                        <a14:foregroundMark x1="19762" y1="85914" x2="19762" y2="85914"/>
                        <a14:foregroundMark x1="14273" y1="90110" x2="14273" y2="90110"/>
                        <a14:foregroundMark x1="14090" y1="92408" x2="14090" y2="92408"/>
                        <a14:foregroundMark x1="17566" y1="77722" x2="17566" y2="77722"/>
                        <a14:foregroundMark x1="18664" y1="76523" x2="18664" y2="76523"/>
                        <a14:foregroundMark x1="13266" y1="77223" x2="13266" y2="77223"/>
                        <a14:foregroundMark x1="23147" y1="43656" x2="23147" y2="43656"/>
                        <a14:foregroundMark x1="21134" y1="41558" x2="21134" y2="41558"/>
                        <a14:foregroundMark x1="36414" y1="55245" x2="36414" y2="55245"/>
                        <a14:foregroundMark x1="38884" y1="53546" x2="38884" y2="53546"/>
                        <a14:foregroundMark x1="38426" y1="52747" x2="38426" y2="52747"/>
                        <a14:foregroundMark x1="36139" y1="56044" x2="36139" y2="56044"/>
                        <a14:foregroundMark x1="19305" y1="44056" x2="19305" y2="44056"/>
                        <a14:foregroundMark x1="48124" y1="71628" x2="48124" y2="71628"/>
                        <a14:foregroundMark x1="46020" y1="72627" x2="46020" y2="72627"/>
                        <a14:foregroundMark x1="22781" y1="85015" x2="22781" y2="85015"/>
                        <a14:foregroundMark x1="14090" y1="84715" x2="14090" y2="84715"/>
                        <a14:foregroundMark x1="10522" y1="73027" x2="10522" y2="73027"/>
                        <a14:foregroundMark x1="10796" y1="71828" x2="10796" y2="71828"/>
                        <a14:foregroundMark x1="20494" y1="43656" x2="20494" y2="43656"/>
                        <a14:foregroundMark x1="56450" y1="25974" x2="56450" y2="25974"/>
                        <a14:foregroundMark x1="56999" y1="24975" x2="56999" y2="24975"/>
                        <a14:foregroundMark x1="59561" y1="17183" x2="59561" y2="17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19" y="128868"/>
            <a:ext cx="3035551" cy="315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84984"/>
            <a:ext cx="311182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75"/>
            <a:ext cx="863851" cy="862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107504" y="812556"/>
            <a:ext cx="1940815" cy="480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ALFASCHOOL.ORG</a:t>
            </a:r>
            <a:endParaRPr lang="en-US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08520" y="6242447"/>
            <a:ext cx="92525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91679" y="128868"/>
            <a:ext cx="3816425" cy="563828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1619673" y="152981"/>
            <a:ext cx="3989536" cy="56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TEST DI CONTROLLO</a:t>
            </a:r>
          </a:p>
          <a:p>
            <a:pPr marL="0" indent="0">
              <a:buNone/>
            </a:pPr>
            <a:endParaRPr lang="en-US" sz="11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650"/>
            <a:ext cx="5172075" cy="549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5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40866" y="1778865"/>
            <a:ext cx="8866695" cy="3606098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бъект 1"/>
          <p:cNvSpPr txBox="1">
            <a:spLocks/>
          </p:cNvSpPr>
          <p:nvPr/>
        </p:nvSpPr>
        <p:spPr>
          <a:xfrm>
            <a:off x="179512" y="2771868"/>
            <a:ext cx="8856984" cy="3537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Объект 1"/>
          <p:cNvSpPr txBox="1">
            <a:spLocks/>
          </p:cNvSpPr>
          <p:nvPr/>
        </p:nvSpPr>
        <p:spPr>
          <a:xfrm>
            <a:off x="179512" y="2917328"/>
            <a:ext cx="8784976" cy="324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2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Font typeface="Arial" pitchFamily="34" charset="0"/>
              <a:buNone/>
            </a:pPr>
            <a:endParaRPr lang="en-US" sz="1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872716"/>
            <a:ext cx="8856983" cy="792088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1200368" y="945396"/>
            <a:ext cx="7548096" cy="720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18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 ИТАЛЬЯНСКОМ, ТАК ЖЕ КАК И В РУССКОМ,  ЕСЛИ Я НЕ ХОЧУ ПОВТОРЯТЬ  СУЩЕСТВИТЕЛЬНОЕ, КОТОРОЕ УЖЕ УПОМИНАЛОСЬ РАНЕЕ,  Я ИСПОЛЬЗУЮ МЕСТОИМЕНИЕ:</a:t>
            </a:r>
          </a:p>
          <a:p>
            <a:pPr marL="0" indent="0">
              <a:buNone/>
            </a:pPr>
            <a:endParaRPr lang="en-US" sz="11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6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3" y="851439"/>
            <a:ext cx="754691" cy="834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5" y="1"/>
            <a:ext cx="481436" cy="48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Объект 1"/>
          <p:cNvSpPr txBox="1">
            <a:spLocks/>
          </p:cNvSpPr>
          <p:nvPr/>
        </p:nvSpPr>
        <p:spPr>
          <a:xfrm>
            <a:off x="1333403" y="116631"/>
            <a:ext cx="7443933" cy="1115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b="1" dirty="0" smtClean="0">
                <a:latin typeface="Comic Sans MS" pitchFamily="66" charset="0"/>
              </a:rPr>
              <a:t>I PRONOMI INDIRETTI: </a:t>
            </a:r>
            <a:r>
              <a:rPr lang="en-US" sz="1900" b="1" dirty="0" smtClean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n-US" sz="1900" b="1" dirty="0" smtClean="0">
                <a:latin typeface="Comic Sans MS" pitchFamily="66" charset="0"/>
              </a:rPr>
              <a:t> CHI</a:t>
            </a:r>
            <a:r>
              <a:rPr lang="ru-RU" sz="1900" b="1" dirty="0" smtClean="0">
                <a:latin typeface="Comic Sans MS" pitchFamily="66" charset="0"/>
              </a:rPr>
              <a:t>? </a:t>
            </a:r>
            <a:r>
              <a:rPr lang="en-US" sz="1900" b="1" dirty="0" smtClean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n-US" sz="1900" b="1" dirty="0" smtClean="0">
                <a:latin typeface="Comic Sans MS" pitchFamily="66" charset="0"/>
              </a:rPr>
              <a:t> CHE COSA</a:t>
            </a:r>
            <a:r>
              <a:rPr lang="ru-RU" sz="1900" b="1" dirty="0" smtClean="0">
                <a:latin typeface="Comic Sans MS" pitchFamily="66" charset="0"/>
              </a:rPr>
              <a:t>?</a:t>
            </a:r>
            <a:endParaRPr lang="en-US" sz="19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МЕСТОИМЕНИЯ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КОМУ? ЧЕМУ?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Объект 1"/>
          <p:cNvSpPr txBox="1">
            <a:spLocks/>
          </p:cNvSpPr>
          <p:nvPr/>
        </p:nvSpPr>
        <p:spPr>
          <a:xfrm>
            <a:off x="107504" y="454049"/>
            <a:ext cx="1225899" cy="21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ALFASCHOOL.ORG</a:t>
            </a:r>
            <a:endParaRPr lang="en-US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505" y="1786083"/>
            <a:ext cx="84498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omic Sans MS" pitchFamily="66" charset="0"/>
              </a:rPr>
              <a:t>PRONOMI INDIRETTI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ГЛАГОЛАМИ В НАСТОЯЩЕМ ВРЕМЕНИ:</a:t>
            </a:r>
          </a:p>
          <a:p>
            <a:pPr algn="ctr"/>
            <a:endParaRPr lang="en-US" sz="1400" b="1" dirty="0" smtClean="0">
              <a:latin typeface="Comic Sans MS" pitchFamily="66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627503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0090" y="2348880"/>
            <a:ext cx="8876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b="1" dirty="0" smtClean="0">
                <a:solidFill>
                  <a:schemeClr val="accent2"/>
                </a:solidFill>
                <a:latin typeface="Comic Sans MS" pitchFamily="66" charset="0"/>
              </a:rPr>
              <a:t>ВОПРОС</a:t>
            </a:r>
            <a:r>
              <a:rPr lang="ru-RU" sz="600" b="1" dirty="0">
                <a:solidFill>
                  <a:schemeClr val="accent2"/>
                </a:solidFill>
                <a:latin typeface="Comic Sans MS" pitchFamily="66" charset="0"/>
              </a:rPr>
              <a:t>: </a:t>
            </a:r>
            <a:r>
              <a:rPr lang="en-US" sz="1200" b="1" dirty="0" smtClean="0">
                <a:latin typeface="Comic Sans MS" pitchFamily="66" charset="0"/>
              </a:rPr>
              <a:t>”TU DAI </a:t>
            </a:r>
            <a:r>
              <a:rPr lang="en-US" sz="1200" b="1" dirty="0" smtClean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n-US" sz="1200" b="1" dirty="0" smtClean="0">
                <a:latin typeface="Comic Sans MS" pitchFamily="66" charset="0"/>
              </a:rPr>
              <a:t>LLO SCOLAR</a:t>
            </a:r>
            <a:r>
              <a:rPr lang="en-US" sz="1200" b="1" dirty="0" smtClean="0">
                <a:solidFill>
                  <a:srgbClr val="0070C0"/>
                </a:solidFill>
                <a:latin typeface="Comic Sans MS" pitchFamily="66" charset="0"/>
              </a:rPr>
              <a:t>O</a:t>
            </a:r>
            <a:r>
              <a:rPr lang="en-US" sz="1200" b="1" dirty="0" smtClean="0">
                <a:latin typeface="Comic Sans MS" pitchFamily="66" charset="0"/>
              </a:rPr>
              <a:t>…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qc.sa ?”</a:t>
            </a:r>
            <a:r>
              <a:rPr lang="en-US" sz="12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ru-RU" sz="600" b="1" dirty="0" smtClean="0">
                <a:solidFill>
                  <a:schemeClr val="accent2"/>
                </a:solidFill>
                <a:latin typeface="Comic Sans MS" pitchFamily="66" charset="0"/>
              </a:rPr>
              <a:t>ОТВЕТ:</a:t>
            </a:r>
            <a:r>
              <a:rPr lang="en-US" sz="6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SI’, IO  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DO  	</a:t>
            </a:r>
            <a:r>
              <a:rPr lang="en-US" sz="1200" b="1" dirty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   …</a:t>
            </a:r>
            <a:r>
              <a:rPr lang="ru-RU" sz="1200" b="1" dirty="0" smtClean="0">
                <a:latin typeface="Comic Sans MS" pitchFamily="66" charset="0"/>
              </a:rPr>
              <a:t>   </a:t>
            </a:r>
            <a:r>
              <a:rPr lang="en-US" sz="1200" b="1" dirty="0" smtClean="0">
                <a:latin typeface="Comic Sans MS" pitchFamily="66" charset="0"/>
              </a:rPr>
              <a:t>  </a:t>
            </a:r>
            <a:r>
              <a:rPr lang="ru-RU" sz="1200" b="1" dirty="0" smtClean="0">
                <a:latin typeface="Comic Sans MS" pitchFamily="66" charset="0"/>
              </a:rPr>
              <a:t>…</a:t>
            </a:r>
            <a:r>
              <a:rPr lang="en-US" sz="1200" b="1" dirty="0" smtClean="0">
                <a:latin typeface="Comic Sans MS" pitchFamily="66" charset="0"/>
              </a:rPr>
              <a:t>qc.sa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= </a:t>
            </a:r>
            <a:r>
              <a:rPr lang="en-US" sz="1200" b="1" dirty="0">
                <a:latin typeface="Comic Sans MS" pitchFamily="66" charset="0"/>
              </a:rPr>
              <a:t>SI</a:t>
            </a:r>
            <a:r>
              <a:rPr lang="en-US" sz="1200" b="1" dirty="0" smtClean="0">
                <a:latin typeface="Comic Sans MS" pitchFamily="66" charset="0"/>
              </a:rPr>
              <a:t>’,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IO </a:t>
            </a:r>
            <a:r>
              <a:rPr lang="en-US" sz="1200" b="1" dirty="0" smtClean="0">
                <a:solidFill>
                  <a:srgbClr val="0070C0"/>
                </a:solidFill>
                <a:latin typeface="Comic Sans MS" pitchFamily="66" charset="0"/>
              </a:rPr>
              <a:t>GLI</a:t>
            </a:r>
            <a:r>
              <a:rPr lang="en-US" sz="1200" b="1" dirty="0" smtClean="0">
                <a:latin typeface="Comic Sans MS" pitchFamily="66" charset="0"/>
              </a:rPr>
              <a:t> DO</a:t>
            </a:r>
            <a:r>
              <a:rPr lang="ru-RU" sz="1200" b="1" dirty="0" smtClean="0">
                <a:latin typeface="Comic Sans MS" pitchFamily="66" charset="0"/>
              </a:rPr>
              <a:t>…</a:t>
            </a:r>
            <a:r>
              <a:rPr lang="en-US" sz="1000" b="1" dirty="0">
                <a:latin typeface="Comic Sans MS" pitchFamily="66" charset="0"/>
              </a:rPr>
              <a:t>qc.sa</a:t>
            </a:r>
            <a:r>
              <a:rPr lang="en-US" sz="1200" b="1" dirty="0">
                <a:latin typeface="Comic Sans MS" pitchFamily="66" charset="0"/>
              </a:rPr>
              <a:t>.     </a:t>
            </a:r>
            <a:endParaRPr lang="en-US" sz="1400" b="1" dirty="0" smtClean="0">
              <a:latin typeface="Comic Sans MS" pitchFamily="66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974416" y="2381872"/>
            <a:ext cx="1397784" cy="2254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latin typeface="Comic Sans MS" pitchFamily="66" charset="0"/>
              </a:rPr>
              <a:t>ALLO SCOLAR</a:t>
            </a:r>
            <a:r>
              <a:rPr lang="en-US" sz="1200" b="1" dirty="0" smtClean="0">
                <a:solidFill>
                  <a:srgbClr val="0070C0"/>
                </a:solidFill>
                <a:latin typeface="Comic Sans MS" pitchFamily="66" charset="0"/>
              </a:rPr>
              <a:t>O</a:t>
            </a:r>
            <a:r>
              <a:rPr lang="en-US" sz="1200" b="1" dirty="0" smtClean="0">
                <a:solidFill>
                  <a:srgbClr val="00B0F0"/>
                </a:solidFill>
                <a:latin typeface="Comic Sans MS" pitchFamily="66" charset="0"/>
              </a:rPr>
              <a:t>  </a:t>
            </a:r>
            <a:endParaRPr lang="ru-RU" sz="1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847828" y="2391692"/>
            <a:ext cx="1281031" cy="2341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4860033" y="2381872"/>
            <a:ext cx="1268826" cy="25504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449715" y="2607295"/>
            <a:ext cx="88870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ТЫ ДАЁШЬ ШКОЛЬНИКУ…</a:t>
            </a:r>
            <a:r>
              <a:rPr lang="ru-RU" sz="1000" dirty="0" smtClean="0"/>
              <a:t>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что-нибудь?   </a:t>
            </a:r>
            <a:r>
              <a:rPr lang="ru-RU" sz="10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  ДА,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Я  </a:t>
            </a:r>
            <a:r>
              <a:rPr lang="vi-VN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ДАЮ́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 ШКОЛЬНИКУ …</a:t>
            </a:r>
            <a:r>
              <a:rPr lang="ru-RU" sz="1000" dirty="0" smtClean="0"/>
              <a:t>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что-нибудь   ДА,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 </a:t>
            </a:r>
            <a:r>
              <a:rPr lang="ru-RU" sz="1000" b="1" dirty="0" smtClean="0">
                <a:solidFill>
                  <a:srgbClr val="0070C0"/>
                </a:solidFill>
                <a:latin typeface="Comic Sans MS" pitchFamily="66" charset="0"/>
              </a:rPr>
              <a:t>ЕМУ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vi-VN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ДАЮ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…</a:t>
            </a:r>
            <a:r>
              <a:rPr lang="ru-RU" sz="1000" dirty="0"/>
              <a:t>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что-то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n-US" sz="10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1" b="98551" l="1645" r="972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883" y="3186714"/>
            <a:ext cx="100992" cy="10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" name="Прямоугольник 143"/>
          <p:cNvSpPr/>
          <p:nvPr/>
        </p:nvSpPr>
        <p:spPr>
          <a:xfrm>
            <a:off x="4847828" y="2132857"/>
            <a:ext cx="516260" cy="1866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0070C0"/>
                </a:solidFill>
                <a:latin typeface="Comic Sans MS" pitchFamily="66" charset="0"/>
              </a:rPr>
              <a:t>GLI</a:t>
            </a:r>
            <a:endParaRPr lang="ru-RU" sz="11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145" name="Прямая со стрелкой 144"/>
          <p:cNvCxnSpPr/>
          <p:nvPr/>
        </p:nvCxnSpPr>
        <p:spPr>
          <a:xfrm>
            <a:off x="4572000" y="2204864"/>
            <a:ext cx="0" cy="3694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>
            <a:stCxn id="144" idx="1"/>
          </p:cNvCxnSpPr>
          <p:nvPr/>
        </p:nvCxnSpPr>
        <p:spPr>
          <a:xfrm flipH="1" flipV="1">
            <a:off x="4572000" y="2224395"/>
            <a:ext cx="275828" cy="17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5364088" y="2204864"/>
            <a:ext cx="3631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5727272" y="2204864"/>
            <a:ext cx="0" cy="184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Скругленный прямоугольник 205"/>
          <p:cNvSpPr/>
          <p:nvPr/>
        </p:nvSpPr>
        <p:spPr>
          <a:xfrm>
            <a:off x="107504" y="5488002"/>
            <a:ext cx="8844780" cy="951741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Объект 1"/>
          <p:cNvSpPr txBox="1">
            <a:spLocks/>
          </p:cNvSpPr>
          <p:nvPr/>
        </p:nvSpPr>
        <p:spPr>
          <a:xfrm>
            <a:off x="1043608" y="5517233"/>
            <a:ext cx="7908675" cy="922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en-US" sz="1400" b="1" dirty="0" smtClean="0">
                <a:latin typeface="Comic Sans MS" pitchFamily="66" charset="0"/>
              </a:rPr>
              <a:t>PRESENTE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МЕСТОИМЕНИЕ ОБЫЧНО СТАВИТСЯ ПЕРЕД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ГЛАГОЛОМ</a:t>
            </a:r>
            <a:endParaRPr lang="en-US" sz="14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800" b="1" dirty="0" smtClean="0">
                <a:solidFill>
                  <a:schemeClr val="accent2"/>
                </a:solidFill>
                <a:latin typeface="Comic Sans MS" pitchFamily="66" charset="0"/>
              </a:rPr>
              <a:t>ВОПРОС</a:t>
            </a:r>
            <a:r>
              <a:rPr lang="ru-RU" sz="800" b="1" dirty="0">
                <a:solidFill>
                  <a:schemeClr val="accent2"/>
                </a:solidFill>
                <a:latin typeface="Comic Sans MS" pitchFamily="66" charset="0"/>
              </a:rPr>
              <a:t>:</a:t>
            </a:r>
            <a:r>
              <a:rPr lang="en-US" sz="1200" b="1" dirty="0" smtClean="0">
                <a:latin typeface="Comic Sans MS" pitchFamily="66" charset="0"/>
              </a:rPr>
              <a:t>”</a:t>
            </a:r>
            <a:r>
              <a:rPr lang="en-US" sz="1200" b="1" dirty="0">
                <a:latin typeface="Comic Sans MS" pitchFamily="66" charset="0"/>
              </a:rPr>
              <a:t> TU DAI </a:t>
            </a:r>
            <a:r>
              <a:rPr lang="en-US" sz="1200" b="1" dirty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n-US" sz="1200" b="1" dirty="0">
                <a:latin typeface="Comic Sans MS" pitchFamily="66" charset="0"/>
              </a:rPr>
              <a:t>LLO SCOLAR</a:t>
            </a:r>
            <a:r>
              <a:rPr lang="en-US" sz="1200" b="1" dirty="0">
                <a:solidFill>
                  <a:srgbClr val="0070C0"/>
                </a:solidFill>
                <a:latin typeface="Comic Sans MS" pitchFamily="66" charset="0"/>
              </a:rPr>
              <a:t>O</a:t>
            </a:r>
            <a:r>
              <a:rPr lang="en-US" sz="1200" b="1" dirty="0">
                <a:latin typeface="Comic Sans MS" pitchFamily="66" charset="0"/>
              </a:rPr>
              <a:t>…</a:t>
            </a:r>
            <a:r>
              <a:rPr lang="ru-RU" sz="1200" b="1" dirty="0">
                <a:latin typeface="Comic Sans MS" pitchFamily="66" charset="0"/>
              </a:rPr>
              <a:t> </a:t>
            </a:r>
            <a:r>
              <a:rPr lang="en-US" sz="1200" b="1" dirty="0">
                <a:latin typeface="Comic Sans MS" pitchFamily="66" charset="0"/>
              </a:rPr>
              <a:t>qc.sa </a:t>
            </a:r>
            <a:r>
              <a:rPr lang="en-US" sz="1200" b="1" dirty="0" smtClean="0">
                <a:latin typeface="Comic Sans MS" pitchFamily="66" charset="0"/>
              </a:rPr>
              <a:t>?” </a:t>
            </a:r>
            <a:r>
              <a:rPr lang="en-US" sz="16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ru-RU" sz="800" b="1" dirty="0">
                <a:solidFill>
                  <a:schemeClr val="accent2"/>
                </a:solidFill>
                <a:latin typeface="Comic Sans MS" pitchFamily="66" charset="0"/>
              </a:rPr>
              <a:t>ОТВЕТ:</a:t>
            </a:r>
            <a:r>
              <a:rPr lang="en-US" sz="16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200" b="1" dirty="0">
                <a:latin typeface="Comic Sans MS" pitchFamily="66" charset="0"/>
              </a:rPr>
              <a:t>SI’,</a:t>
            </a:r>
            <a:r>
              <a:rPr lang="ru-RU" sz="1200" b="1" dirty="0">
                <a:latin typeface="Comic Sans MS" pitchFamily="66" charset="0"/>
              </a:rPr>
              <a:t> </a:t>
            </a:r>
            <a:r>
              <a:rPr lang="en-US" sz="1200" b="1" dirty="0">
                <a:latin typeface="Comic Sans MS" pitchFamily="66" charset="0"/>
              </a:rPr>
              <a:t>IO </a:t>
            </a:r>
            <a:r>
              <a:rPr lang="en-US" sz="1200" b="1" dirty="0">
                <a:solidFill>
                  <a:srgbClr val="0070C0"/>
                </a:solidFill>
                <a:latin typeface="Comic Sans MS" pitchFamily="66" charset="0"/>
              </a:rPr>
              <a:t>GLI</a:t>
            </a:r>
            <a:r>
              <a:rPr lang="en-US" sz="1200" b="1" dirty="0">
                <a:latin typeface="Comic Sans MS" pitchFamily="66" charset="0"/>
              </a:rPr>
              <a:t> DO</a:t>
            </a:r>
            <a:r>
              <a:rPr lang="ru-RU" sz="1200" b="1" dirty="0">
                <a:latin typeface="Comic Sans MS" pitchFamily="66" charset="0"/>
              </a:rPr>
              <a:t>…</a:t>
            </a:r>
            <a:r>
              <a:rPr lang="en-US" sz="1200" b="1" dirty="0">
                <a:latin typeface="Comic Sans MS" pitchFamily="66" charset="0"/>
              </a:rPr>
              <a:t>qc.sa</a:t>
            </a:r>
          </a:p>
          <a:p>
            <a:pPr marL="0" indent="0">
              <a:buNone/>
            </a:pPr>
            <a:endParaRPr lang="en-US" sz="7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8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4" y="5488002"/>
            <a:ext cx="887396" cy="965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" name="Прямоугольник 208"/>
          <p:cNvSpPr/>
          <p:nvPr/>
        </p:nvSpPr>
        <p:spPr>
          <a:xfrm>
            <a:off x="4554764" y="5978488"/>
            <a:ext cx="3084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     </a:t>
            </a:r>
            <a:r>
              <a:rPr lang="ru-RU" sz="700" b="1" dirty="0" smtClean="0">
                <a:solidFill>
                  <a:srgbClr val="0070C0"/>
                </a:solidFill>
                <a:latin typeface="Comic Sans MS" pitchFamily="66" charset="0"/>
              </a:rPr>
              <a:t>МЕСТОИМЕНИ</a:t>
            </a:r>
            <a:r>
              <a:rPr lang="en-US" sz="700" b="1" dirty="0" smtClean="0">
                <a:solidFill>
                  <a:srgbClr val="0070C0"/>
                </a:solidFill>
                <a:latin typeface="Comic Sans MS" pitchFamily="66" charset="0"/>
              </a:rPr>
              <a:t>E</a:t>
            </a:r>
            <a:r>
              <a:rPr lang="ru-RU" sz="12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+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700" b="1" dirty="0" smtClean="0">
                <a:solidFill>
                  <a:srgbClr val="7030A0"/>
                </a:solidFill>
                <a:latin typeface="Comic Sans MS" pitchFamily="66" charset="0"/>
              </a:rPr>
              <a:t>ГЛАГОЛ</a:t>
            </a:r>
            <a:endParaRPr lang="en-US" sz="7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47886" y="3140388"/>
            <a:ext cx="8876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b="1" dirty="0" smtClean="0">
                <a:solidFill>
                  <a:schemeClr val="accent2"/>
                </a:solidFill>
                <a:latin typeface="Comic Sans MS" pitchFamily="66" charset="0"/>
              </a:rPr>
              <a:t>ВОПРОС</a:t>
            </a:r>
            <a:r>
              <a:rPr lang="ru-RU" sz="600" b="1" dirty="0">
                <a:solidFill>
                  <a:schemeClr val="accent2"/>
                </a:solidFill>
                <a:latin typeface="Comic Sans MS" pitchFamily="66" charset="0"/>
              </a:rPr>
              <a:t>: </a:t>
            </a:r>
            <a:r>
              <a:rPr lang="en-US" sz="1200" b="1" dirty="0" smtClean="0">
                <a:latin typeface="Comic Sans MS" pitchFamily="66" charset="0"/>
              </a:rPr>
              <a:t>”TU DAI </a:t>
            </a:r>
            <a:r>
              <a:rPr lang="en-US" sz="1200" b="1" dirty="0" smtClean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n-US" sz="1200" b="1" dirty="0" smtClean="0">
                <a:latin typeface="Comic Sans MS" pitchFamily="66" charset="0"/>
              </a:rPr>
              <a:t>GLI SCOLAR</a:t>
            </a:r>
            <a:r>
              <a:rPr lang="en-US" sz="1200" b="1" dirty="0" smtClean="0">
                <a:solidFill>
                  <a:srgbClr val="0070C0"/>
                </a:solidFill>
                <a:latin typeface="Comic Sans MS" pitchFamily="66" charset="0"/>
              </a:rPr>
              <a:t>I</a:t>
            </a:r>
            <a:r>
              <a:rPr lang="en-US" sz="1200" b="1" dirty="0" smtClean="0">
                <a:latin typeface="Comic Sans MS" pitchFamily="66" charset="0"/>
              </a:rPr>
              <a:t>…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qc.sa ?”</a:t>
            </a:r>
            <a:r>
              <a:rPr lang="en-US" sz="12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ru-RU" sz="600" b="1" dirty="0" smtClean="0">
                <a:solidFill>
                  <a:schemeClr val="accent2"/>
                </a:solidFill>
                <a:latin typeface="Comic Sans MS" pitchFamily="66" charset="0"/>
              </a:rPr>
              <a:t>ОТВЕТ:</a:t>
            </a:r>
            <a:r>
              <a:rPr lang="en-US" sz="6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SI’, IO  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DO  	</a:t>
            </a:r>
            <a:r>
              <a:rPr lang="en-US" sz="1200" b="1" dirty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   …</a:t>
            </a:r>
            <a:r>
              <a:rPr lang="ru-RU" sz="1200" b="1" dirty="0" smtClean="0">
                <a:latin typeface="Comic Sans MS" pitchFamily="66" charset="0"/>
              </a:rPr>
              <a:t>   </a:t>
            </a:r>
            <a:r>
              <a:rPr lang="en-US" sz="1200" b="1" dirty="0" smtClean="0">
                <a:latin typeface="Comic Sans MS" pitchFamily="66" charset="0"/>
              </a:rPr>
              <a:t>  </a:t>
            </a:r>
            <a:r>
              <a:rPr lang="ru-RU" sz="1200" b="1" dirty="0" smtClean="0">
                <a:latin typeface="Comic Sans MS" pitchFamily="66" charset="0"/>
              </a:rPr>
              <a:t>…</a:t>
            </a:r>
            <a:r>
              <a:rPr lang="en-US" sz="1200" b="1" dirty="0" smtClean="0">
                <a:latin typeface="Comic Sans MS" pitchFamily="66" charset="0"/>
              </a:rPr>
              <a:t>qc.sa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= </a:t>
            </a:r>
            <a:r>
              <a:rPr lang="en-US" sz="1200" b="1" dirty="0">
                <a:latin typeface="Comic Sans MS" pitchFamily="66" charset="0"/>
              </a:rPr>
              <a:t>SI</a:t>
            </a:r>
            <a:r>
              <a:rPr lang="en-US" sz="1200" b="1" dirty="0" smtClean="0">
                <a:latin typeface="Comic Sans MS" pitchFamily="66" charset="0"/>
              </a:rPr>
              <a:t>’,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IO </a:t>
            </a:r>
            <a:r>
              <a:rPr lang="en-US" sz="1200" b="1" dirty="0" smtClean="0">
                <a:solidFill>
                  <a:srgbClr val="0070C0"/>
                </a:solidFill>
                <a:latin typeface="Comic Sans MS" pitchFamily="66" charset="0"/>
              </a:rPr>
              <a:t>GLI</a:t>
            </a:r>
            <a:r>
              <a:rPr lang="en-US" sz="1200" b="1" dirty="0" smtClean="0">
                <a:latin typeface="Comic Sans MS" pitchFamily="66" charset="0"/>
              </a:rPr>
              <a:t> DO</a:t>
            </a:r>
            <a:r>
              <a:rPr lang="ru-RU" sz="1200" b="1" dirty="0" smtClean="0">
                <a:latin typeface="Comic Sans MS" pitchFamily="66" charset="0"/>
              </a:rPr>
              <a:t>…</a:t>
            </a:r>
            <a:r>
              <a:rPr lang="en-US" sz="1000" b="1" dirty="0">
                <a:latin typeface="Comic Sans MS" pitchFamily="66" charset="0"/>
              </a:rPr>
              <a:t>qc.sa</a:t>
            </a:r>
            <a:r>
              <a:rPr lang="en-US" sz="1200" b="1" dirty="0">
                <a:latin typeface="Comic Sans MS" pitchFamily="66" charset="0"/>
              </a:rPr>
              <a:t>.     </a:t>
            </a:r>
            <a:endParaRPr lang="en-US" sz="1400" b="1" dirty="0" smtClean="0">
              <a:latin typeface="Comic Sans MS" pitchFamily="66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962212" y="3173380"/>
            <a:ext cx="1397784" cy="2254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latin typeface="Comic Sans MS" pitchFamily="66" charset="0"/>
              </a:rPr>
              <a:t>AGLI SCOLAR</a:t>
            </a:r>
            <a:r>
              <a:rPr lang="en-US" sz="1200" b="1" dirty="0" smtClean="0">
                <a:solidFill>
                  <a:srgbClr val="0070C0"/>
                </a:solidFill>
                <a:latin typeface="Comic Sans MS" pitchFamily="66" charset="0"/>
              </a:rPr>
              <a:t>I</a:t>
            </a:r>
            <a:r>
              <a:rPr lang="en-US" sz="1200" b="1" dirty="0" smtClean="0">
                <a:solidFill>
                  <a:srgbClr val="00B0F0"/>
                </a:solidFill>
                <a:latin typeface="Comic Sans MS" pitchFamily="66" charset="0"/>
              </a:rPr>
              <a:t>  </a:t>
            </a:r>
            <a:endParaRPr lang="ru-RU" sz="1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37511" y="3398803"/>
            <a:ext cx="88870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ТЫ ДАЁШЬ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ШКОЛЬНИК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АМ…</a:t>
            </a:r>
            <a:r>
              <a:rPr lang="ru-RU" sz="1000" dirty="0" smtClean="0"/>
              <a:t>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что-нибудь?   </a:t>
            </a:r>
            <a:r>
              <a:rPr lang="ru-RU" sz="10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ДА,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Я   </a:t>
            </a:r>
            <a:r>
              <a:rPr lang="vi-VN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ДАЮ́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ШКОЛЬНИКАМ   …</a:t>
            </a:r>
            <a:r>
              <a:rPr lang="ru-RU" sz="1000" dirty="0" smtClean="0"/>
              <a:t>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что-нибудь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ДА,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  </a:t>
            </a:r>
            <a:r>
              <a:rPr lang="ru-RU" sz="1000" b="1" dirty="0" smtClean="0">
                <a:solidFill>
                  <a:srgbClr val="0070C0"/>
                </a:solidFill>
                <a:latin typeface="Comic Sans MS" pitchFamily="66" charset="0"/>
              </a:rPr>
              <a:t>ИМ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vi-VN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ДАЮ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…</a:t>
            </a:r>
            <a:r>
              <a:rPr lang="ru-RU" sz="1000" dirty="0"/>
              <a:t>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что-то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n-US" sz="10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835624" y="2924365"/>
            <a:ext cx="516260" cy="1866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0070C0"/>
                </a:solidFill>
                <a:latin typeface="Comic Sans MS" pitchFamily="66" charset="0"/>
              </a:rPr>
              <a:t>GLI</a:t>
            </a:r>
            <a:endParaRPr lang="ru-RU" sz="11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83" name="Прямая со стрелкой 82"/>
          <p:cNvCxnSpPr/>
          <p:nvPr/>
        </p:nvCxnSpPr>
        <p:spPr>
          <a:xfrm>
            <a:off x="4499992" y="2996372"/>
            <a:ext cx="0" cy="3694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stCxn id="82" idx="1"/>
          </p:cNvCxnSpPr>
          <p:nvPr/>
        </p:nvCxnSpPr>
        <p:spPr>
          <a:xfrm flipH="1" flipV="1">
            <a:off x="4493493" y="3015903"/>
            <a:ext cx="342131" cy="17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5351884" y="2996372"/>
            <a:ext cx="3631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5715068" y="2996372"/>
            <a:ext cx="0" cy="184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5000228" y="3183780"/>
            <a:ext cx="1281031" cy="2341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5012433" y="3173960"/>
            <a:ext cx="1268826" cy="25504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107504" y="3932476"/>
            <a:ext cx="8876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b="1" dirty="0" smtClean="0">
                <a:solidFill>
                  <a:schemeClr val="accent2"/>
                </a:solidFill>
                <a:latin typeface="Comic Sans MS" pitchFamily="66" charset="0"/>
              </a:rPr>
              <a:t> ВОПРОС</a:t>
            </a:r>
            <a:r>
              <a:rPr lang="ru-RU" sz="600" b="1" dirty="0">
                <a:solidFill>
                  <a:schemeClr val="accent2"/>
                </a:solidFill>
                <a:latin typeface="Comic Sans MS" pitchFamily="66" charset="0"/>
              </a:rPr>
              <a:t>: </a:t>
            </a:r>
            <a:r>
              <a:rPr lang="en-US" sz="1200" b="1" dirty="0" smtClean="0">
                <a:latin typeface="Comic Sans MS" pitchFamily="66" charset="0"/>
              </a:rPr>
              <a:t>”TU DAI </a:t>
            </a:r>
            <a:r>
              <a:rPr lang="en-US" sz="1200" b="1" dirty="0" smtClean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n-US" sz="1200" b="1" dirty="0" smtClean="0">
                <a:latin typeface="Comic Sans MS" pitchFamily="66" charset="0"/>
              </a:rPr>
              <a:t>LLA SCOLAR</a:t>
            </a:r>
            <a:r>
              <a:rPr lang="en-US" sz="1200" b="1" dirty="0" smtClean="0">
                <a:solidFill>
                  <a:srgbClr val="F824CB"/>
                </a:solidFill>
                <a:latin typeface="Comic Sans MS" pitchFamily="66" charset="0"/>
              </a:rPr>
              <a:t>A</a:t>
            </a:r>
            <a:r>
              <a:rPr lang="en-US" sz="1200" b="1" dirty="0" smtClean="0">
                <a:latin typeface="Comic Sans MS" pitchFamily="66" charset="0"/>
              </a:rPr>
              <a:t>…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qc.sa ?”</a:t>
            </a:r>
            <a:r>
              <a:rPr lang="en-US" sz="12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ru-RU" sz="600" b="1" dirty="0" smtClean="0">
                <a:solidFill>
                  <a:schemeClr val="accent2"/>
                </a:solidFill>
                <a:latin typeface="Comic Sans MS" pitchFamily="66" charset="0"/>
              </a:rPr>
              <a:t>ОТВЕТ:</a:t>
            </a:r>
            <a:r>
              <a:rPr lang="en-US" sz="6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SI’, IO  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DO  	</a:t>
            </a:r>
            <a:r>
              <a:rPr lang="en-US" sz="1200" b="1" dirty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   …</a:t>
            </a:r>
            <a:r>
              <a:rPr lang="ru-RU" sz="1200" b="1" dirty="0" smtClean="0">
                <a:latin typeface="Comic Sans MS" pitchFamily="66" charset="0"/>
              </a:rPr>
              <a:t>   </a:t>
            </a:r>
            <a:r>
              <a:rPr lang="en-US" sz="1200" b="1" dirty="0" smtClean="0">
                <a:latin typeface="Comic Sans MS" pitchFamily="66" charset="0"/>
              </a:rPr>
              <a:t>  </a:t>
            </a:r>
            <a:r>
              <a:rPr lang="ru-RU" sz="1200" b="1" dirty="0" smtClean="0">
                <a:latin typeface="Comic Sans MS" pitchFamily="66" charset="0"/>
              </a:rPr>
              <a:t>…</a:t>
            </a:r>
            <a:r>
              <a:rPr lang="en-US" sz="1200" b="1" dirty="0" smtClean="0">
                <a:latin typeface="Comic Sans MS" pitchFamily="66" charset="0"/>
              </a:rPr>
              <a:t>qc.sa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= </a:t>
            </a:r>
            <a:r>
              <a:rPr lang="en-US" sz="1200" b="1" dirty="0">
                <a:latin typeface="Comic Sans MS" pitchFamily="66" charset="0"/>
              </a:rPr>
              <a:t>SI</a:t>
            </a:r>
            <a:r>
              <a:rPr lang="en-US" sz="1200" b="1" dirty="0" smtClean="0">
                <a:latin typeface="Comic Sans MS" pitchFamily="66" charset="0"/>
              </a:rPr>
              <a:t>’,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IO </a:t>
            </a:r>
            <a:r>
              <a:rPr lang="en-US" sz="1200" b="1" dirty="0" smtClean="0">
                <a:solidFill>
                  <a:srgbClr val="F824CB"/>
                </a:solidFill>
                <a:latin typeface="Comic Sans MS" pitchFamily="66" charset="0"/>
              </a:rPr>
              <a:t>LE</a:t>
            </a:r>
            <a:r>
              <a:rPr lang="en-US" sz="1200" b="1" dirty="0" smtClean="0">
                <a:latin typeface="Comic Sans MS" pitchFamily="66" charset="0"/>
              </a:rPr>
              <a:t> DO</a:t>
            </a:r>
            <a:r>
              <a:rPr lang="ru-RU" sz="1200" b="1" dirty="0" smtClean="0">
                <a:latin typeface="Comic Sans MS" pitchFamily="66" charset="0"/>
              </a:rPr>
              <a:t>…</a:t>
            </a:r>
            <a:r>
              <a:rPr lang="en-US" sz="1000" b="1" dirty="0">
                <a:latin typeface="Comic Sans MS" pitchFamily="66" charset="0"/>
              </a:rPr>
              <a:t>qc.sa</a:t>
            </a:r>
            <a:r>
              <a:rPr lang="en-US" sz="1200" b="1" dirty="0">
                <a:latin typeface="Comic Sans MS" pitchFamily="66" charset="0"/>
              </a:rPr>
              <a:t>.     </a:t>
            </a:r>
            <a:endParaRPr lang="en-US" sz="1400" b="1" dirty="0" smtClean="0">
              <a:latin typeface="Comic Sans MS" pitchFamily="66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921830" y="3965468"/>
            <a:ext cx="1397784" cy="2254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latin typeface="Comic Sans MS" pitchFamily="66" charset="0"/>
              </a:rPr>
              <a:t>ALLA SCOLAR</a:t>
            </a:r>
            <a:r>
              <a:rPr lang="en-US" sz="1200" b="1" dirty="0" smtClean="0">
                <a:solidFill>
                  <a:srgbClr val="F824CB"/>
                </a:solidFill>
                <a:latin typeface="Comic Sans MS" pitchFamily="66" charset="0"/>
              </a:rPr>
              <a:t>A</a:t>
            </a:r>
            <a:r>
              <a:rPr lang="en-US" sz="1200" b="1" dirty="0" smtClean="0">
                <a:solidFill>
                  <a:srgbClr val="00B0F0"/>
                </a:solidFill>
                <a:latin typeface="Comic Sans MS" pitchFamily="66" charset="0"/>
              </a:rPr>
              <a:t>  </a:t>
            </a:r>
            <a:endParaRPr lang="ru-RU" sz="1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97129" y="4190891"/>
            <a:ext cx="88870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ТЫ ДАЁШЬ ШКОЛЬНИЦЕ…</a:t>
            </a:r>
            <a:r>
              <a:rPr lang="ru-RU" sz="1000" dirty="0" smtClean="0"/>
              <a:t>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что-нибудь?   </a:t>
            </a:r>
            <a:r>
              <a:rPr lang="ru-RU" sz="10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Я   </a:t>
            </a:r>
            <a:r>
              <a:rPr lang="vi-VN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ДАЮ́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 ШКОЛЬНИЦЕ  …</a:t>
            </a:r>
            <a:r>
              <a:rPr lang="ru-RU" sz="1000" dirty="0" smtClean="0"/>
              <a:t>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что-нибудь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ДА,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  </a:t>
            </a:r>
            <a:r>
              <a:rPr lang="ru-RU" sz="1000" b="1" dirty="0" smtClean="0">
                <a:solidFill>
                  <a:srgbClr val="F824CB"/>
                </a:solidFill>
                <a:latin typeface="Comic Sans MS" pitchFamily="66" charset="0"/>
              </a:rPr>
              <a:t>ЕЙ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vi-VN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ДАЮ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…</a:t>
            </a:r>
            <a:r>
              <a:rPr lang="ru-RU" sz="1000" dirty="0"/>
              <a:t>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что-то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n-US" sz="10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795242" y="3716453"/>
            <a:ext cx="516260" cy="1866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F824CB"/>
                </a:solidFill>
                <a:latin typeface="Comic Sans MS" pitchFamily="66" charset="0"/>
              </a:rPr>
              <a:t>LE</a:t>
            </a:r>
            <a:endParaRPr lang="ru-RU" sz="1100" b="1" dirty="0">
              <a:solidFill>
                <a:srgbClr val="F824CB"/>
              </a:solidFill>
              <a:latin typeface="Comic Sans MS" pitchFamily="66" charset="0"/>
            </a:endParaRPr>
          </a:p>
        </p:txBody>
      </p:sp>
      <p:cxnSp>
        <p:nvCxnSpPr>
          <p:cNvPr id="97" name="Прямая со стрелкой 96"/>
          <p:cNvCxnSpPr/>
          <p:nvPr/>
        </p:nvCxnSpPr>
        <p:spPr>
          <a:xfrm>
            <a:off x="4459610" y="3788460"/>
            <a:ext cx="0" cy="3694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stCxn id="96" idx="1"/>
          </p:cNvCxnSpPr>
          <p:nvPr/>
        </p:nvCxnSpPr>
        <p:spPr>
          <a:xfrm flipH="1" flipV="1">
            <a:off x="4453111" y="3807991"/>
            <a:ext cx="342131" cy="17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5311502" y="3788460"/>
            <a:ext cx="3631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5674686" y="3788460"/>
            <a:ext cx="0" cy="184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107504" y="4724564"/>
            <a:ext cx="8876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b="1" dirty="0" smtClean="0">
                <a:solidFill>
                  <a:schemeClr val="accent2"/>
                </a:solidFill>
                <a:latin typeface="Comic Sans MS" pitchFamily="66" charset="0"/>
              </a:rPr>
              <a:t> ВОПРОС</a:t>
            </a:r>
            <a:r>
              <a:rPr lang="ru-RU" sz="600" b="1" dirty="0">
                <a:solidFill>
                  <a:schemeClr val="accent2"/>
                </a:solidFill>
                <a:latin typeface="Comic Sans MS" pitchFamily="66" charset="0"/>
              </a:rPr>
              <a:t>: </a:t>
            </a:r>
            <a:r>
              <a:rPr lang="en-US" sz="1200" b="1" dirty="0" smtClean="0">
                <a:latin typeface="Comic Sans MS" pitchFamily="66" charset="0"/>
              </a:rPr>
              <a:t>”TU DAI </a:t>
            </a:r>
            <a:r>
              <a:rPr lang="en-US" sz="1200" b="1" dirty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n-US" sz="1200" b="1" dirty="0" smtClean="0">
                <a:latin typeface="Comic Sans MS" pitchFamily="66" charset="0"/>
              </a:rPr>
              <a:t>LLE SCOLAR</a:t>
            </a:r>
            <a:r>
              <a:rPr lang="en-US" sz="1200" b="1" dirty="0" smtClean="0">
                <a:solidFill>
                  <a:srgbClr val="F824CB"/>
                </a:solidFill>
                <a:latin typeface="Comic Sans MS" pitchFamily="66" charset="0"/>
              </a:rPr>
              <a:t>E</a:t>
            </a:r>
            <a:r>
              <a:rPr lang="en-US" sz="1200" b="1" dirty="0" smtClean="0">
                <a:latin typeface="Comic Sans MS" pitchFamily="66" charset="0"/>
              </a:rPr>
              <a:t>…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qc.sa ?”</a:t>
            </a:r>
            <a:r>
              <a:rPr lang="en-US" sz="12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ru-RU" sz="600" b="1" dirty="0" smtClean="0">
                <a:solidFill>
                  <a:schemeClr val="accent2"/>
                </a:solidFill>
                <a:latin typeface="Comic Sans MS" pitchFamily="66" charset="0"/>
              </a:rPr>
              <a:t>ОТВЕТ:</a:t>
            </a:r>
            <a:r>
              <a:rPr lang="en-US" sz="6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SI’, IO  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DO  	</a:t>
            </a:r>
            <a:r>
              <a:rPr lang="en-US" sz="1200" b="1" dirty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   …</a:t>
            </a:r>
            <a:r>
              <a:rPr lang="ru-RU" sz="1200" b="1" dirty="0" smtClean="0">
                <a:latin typeface="Comic Sans MS" pitchFamily="66" charset="0"/>
              </a:rPr>
              <a:t>   </a:t>
            </a:r>
            <a:r>
              <a:rPr lang="en-US" sz="1200" b="1" dirty="0" smtClean="0">
                <a:latin typeface="Comic Sans MS" pitchFamily="66" charset="0"/>
              </a:rPr>
              <a:t>  </a:t>
            </a:r>
            <a:r>
              <a:rPr lang="ru-RU" sz="1200" b="1" dirty="0" smtClean="0">
                <a:latin typeface="Comic Sans MS" pitchFamily="66" charset="0"/>
              </a:rPr>
              <a:t>…</a:t>
            </a:r>
            <a:r>
              <a:rPr lang="en-US" sz="1200" b="1" dirty="0" smtClean="0">
                <a:latin typeface="Comic Sans MS" pitchFamily="66" charset="0"/>
              </a:rPr>
              <a:t>qc.sa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= </a:t>
            </a:r>
            <a:r>
              <a:rPr lang="en-US" sz="1200" b="1" dirty="0">
                <a:latin typeface="Comic Sans MS" pitchFamily="66" charset="0"/>
              </a:rPr>
              <a:t>SI</a:t>
            </a:r>
            <a:r>
              <a:rPr lang="en-US" sz="1200" b="1" dirty="0" smtClean="0">
                <a:latin typeface="Comic Sans MS" pitchFamily="66" charset="0"/>
              </a:rPr>
              <a:t>’,</a:t>
            </a:r>
            <a:r>
              <a:rPr lang="ru-RU" sz="1200" b="1" dirty="0" smtClean="0">
                <a:latin typeface="Comic Sans MS" pitchFamily="66" charset="0"/>
              </a:rPr>
              <a:t> </a:t>
            </a:r>
            <a:r>
              <a:rPr lang="en-US" sz="1200" b="1" dirty="0" smtClean="0">
                <a:latin typeface="Comic Sans MS" pitchFamily="66" charset="0"/>
              </a:rPr>
              <a:t>IO </a:t>
            </a:r>
            <a:r>
              <a:rPr lang="en-US" sz="1200" b="1" dirty="0" smtClean="0">
                <a:solidFill>
                  <a:srgbClr val="F824CB"/>
                </a:solidFill>
                <a:latin typeface="Comic Sans MS" pitchFamily="66" charset="0"/>
              </a:rPr>
              <a:t>GLI</a:t>
            </a:r>
            <a:r>
              <a:rPr lang="en-US" sz="1200" b="1" dirty="0" smtClean="0">
                <a:latin typeface="Comic Sans MS" pitchFamily="66" charset="0"/>
              </a:rPr>
              <a:t> DO</a:t>
            </a:r>
            <a:r>
              <a:rPr lang="ru-RU" sz="1200" b="1" dirty="0" smtClean="0">
                <a:latin typeface="Comic Sans MS" pitchFamily="66" charset="0"/>
              </a:rPr>
              <a:t>…</a:t>
            </a:r>
            <a:r>
              <a:rPr lang="en-US" sz="1000" b="1" dirty="0">
                <a:latin typeface="Comic Sans MS" pitchFamily="66" charset="0"/>
              </a:rPr>
              <a:t>qc.sa</a:t>
            </a:r>
            <a:r>
              <a:rPr lang="en-US" sz="1200" b="1" dirty="0">
                <a:latin typeface="Comic Sans MS" pitchFamily="66" charset="0"/>
              </a:rPr>
              <a:t>.     </a:t>
            </a:r>
            <a:endParaRPr lang="en-US" sz="1400" b="1" dirty="0" smtClean="0">
              <a:latin typeface="Comic Sans MS" pitchFamily="66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921830" y="4757556"/>
            <a:ext cx="1397784" cy="2254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  <a:latin typeface="Comic Sans MS" pitchFamily="66" charset="0"/>
              </a:rPr>
              <a:t>ALLE SCOLAR</a:t>
            </a:r>
            <a:r>
              <a:rPr lang="en-US" sz="1200" b="1" dirty="0" smtClean="0">
                <a:solidFill>
                  <a:srgbClr val="F824CB"/>
                </a:solidFill>
                <a:latin typeface="Comic Sans MS" pitchFamily="66" charset="0"/>
              </a:rPr>
              <a:t>E</a:t>
            </a:r>
            <a:r>
              <a:rPr lang="en-US" sz="1200" b="1" dirty="0" smtClean="0">
                <a:solidFill>
                  <a:srgbClr val="00B0F0"/>
                </a:solidFill>
                <a:latin typeface="Comic Sans MS" pitchFamily="66" charset="0"/>
              </a:rPr>
              <a:t>  </a:t>
            </a:r>
            <a:endParaRPr lang="ru-RU" sz="12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97129" y="4982979"/>
            <a:ext cx="88870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ТЫ ДАЁШЬ ШКОЛЬНИЦАМ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… что-нибудь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?   </a:t>
            </a:r>
            <a:r>
              <a:rPr lang="ru-RU" sz="10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ДА,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Я  </a:t>
            </a:r>
            <a:r>
              <a:rPr lang="vi-VN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ДАЮ́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ШКОЛЬНИЦАМ…</a:t>
            </a:r>
            <a:r>
              <a:rPr lang="ru-RU" sz="1000" dirty="0" smtClean="0"/>
              <a:t>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что-нибудь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   ДА,</a:t>
            </a: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Я   </a:t>
            </a:r>
            <a:r>
              <a:rPr lang="ru-RU" sz="1000" b="1" dirty="0" smtClean="0">
                <a:solidFill>
                  <a:srgbClr val="F824CB"/>
                </a:solidFill>
                <a:latin typeface="Comic Sans MS" pitchFamily="66" charset="0"/>
              </a:rPr>
              <a:t>ИМ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vi-VN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ДАЮ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…</a:t>
            </a:r>
            <a:r>
              <a:rPr lang="ru-RU" sz="1000" dirty="0"/>
              <a:t>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что-то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n-US" sz="10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795242" y="4508541"/>
            <a:ext cx="516260" cy="1866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F824CB"/>
                </a:solidFill>
                <a:latin typeface="Comic Sans MS" pitchFamily="66" charset="0"/>
              </a:rPr>
              <a:t>GLI</a:t>
            </a:r>
            <a:endParaRPr lang="ru-RU" sz="1100" b="1" dirty="0">
              <a:solidFill>
                <a:srgbClr val="F824CB"/>
              </a:solidFill>
              <a:latin typeface="Comic Sans MS" pitchFamily="66" charset="0"/>
            </a:endParaRPr>
          </a:p>
        </p:txBody>
      </p:sp>
      <p:cxnSp>
        <p:nvCxnSpPr>
          <p:cNvPr id="105" name="Прямая со стрелкой 104"/>
          <p:cNvCxnSpPr/>
          <p:nvPr/>
        </p:nvCxnSpPr>
        <p:spPr>
          <a:xfrm>
            <a:off x="4459610" y="4580548"/>
            <a:ext cx="0" cy="3694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>
            <a:stCxn id="104" idx="1"/>
          </p:cNvCxnSpPr>
          <p:nvPr/>
        </p:nvCxnSpPr>
        <p:spPr>
          <a:xfrm flipH="1" flipV="1">
            <a:off x="4453111" y="4600079"/>
            <a:ext cx="342131" cy="17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5311502" y="4580548"/>
            <a:ext cx="3631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5674686" y="4580548"/>
            <a:ext cx="0" cy="1847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5000228" y="3983000"/>
            <a:ext cx="1281031" cy="2341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H="1">
            <a:off x="5012433" y="3973180"/>
            <a:ext cx="1268826" cy="25504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4985740" y="4775088"/>
            <a:ext cx="1281031" cy="2341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H="1">
            <a:off x="4997945" y="4765268"/>
            <a:ext cx="1268826" cy="25504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73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1727592"/>
            <a:ext cx="8866695" cy="4800304"/>
          </a:xfrm>
          <a:prstGeom prst="roundRect">
            <a:avLst/>
          </a:prstGeom>
          <a:solidFill>
            <a:srgbClr val="FFC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2265" y="836712"/>
            <a:ext cx="8699926" cy="792087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049846" y="908720"/>
            <a:ext cx="8994762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А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СЕЙЧАС ПОСМОТРИМ ВСЕ ВОЗМОЖНЫЕ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КОСВЕННЫЕ МЕСТОИМЕНИЯ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it-IT" sz="1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pPr marL="0" indent="0" algn="ctr">
              <a:buNone/>
            </a:pPr>
            <a:endParaRPr lang="en-US" sz="11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9" y="827970"/>
            <a:ext cx="823647" cy="798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5" y="1"/>
            <a:ext cx="481436" cy="48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107504" y="454049"/>
            <a:ext cx="1225899" cy="219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ALFASCHOOL.ORG</a:t>
            </a:r>
            <a:endParaRPr lang="en-US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27503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426" y="2933645"/>
            <a:ext cx="8550078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omic Sans MS" pitchFamily="66" charset="0"/>
              </a:rPr>
              <a:t>TU DAI </a:t>
            </a:r>
            <a:r>
              <a:rPr lang="ru-RU" sz="1400" b="1" dirty="0" smtClean="0">
                <a:latin typeface="Comic Sans MS" pitchFamily="66" charset="0"/>
              </a:rPr>
              <a:t> 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n-US" sz="1400" b="1" dirty="0" smtClean="0">
                <a:latin typeface="Comic Sans MS" pitchFamily="66" charset="0"/>
              </a:rPr>
              <a:t> ME (IO) </a:t>
            </a:r>
            <a:r>
              <a:rPr lang="ru-RU" sz="1400" b="1" dirty="0" smtClean="0">
                <a:latin typeface="Comic Sans MS" pitchFamily="66" charset="0"/>
              </a:rPr>
              <a:t>	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TU MI DAI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     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ru-RU" sz="7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MI = 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МН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E</a:t>
            </a:r>
            <a:endParaRPr lang="ru-RU" sz="1400" b="1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ТЫ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ДАЁШЬ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МНЕ        (Я)     </a:t>
            </a:r>
            <a:r>
              <a:rPr lang="ru-RU" sz="1000" b="1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ru-RU" sz="900" b="1" dirty="0" smtClean="0">
                <a:latin typeface="Comic Sans MS" pitchFamily="66" charset="0"/>
                <a:sym typeface="Wingdings" pitchFamily="2" charset="2"/>
              </a:rPr>
              <a:t>        </a:t>
            </a:r>
            <a:r>
              <a:rPr lang="en-US" sz="900" b="1" dirty="0" smtClean="0">
                <a:latin typeface="Comic Sans MS" pitchFamily="66" charset="0"/>
                <a:sym typeface="Wingdings" pitchFamily="2" charset="2"/>
              </a:rPr>
              <a:t>         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ТЫ  </a:t>
            </a:r>
            <a:r>
              <a:rPr lang="ru-RU" sz="900" b="1" dirty="0" smtClean="0">
                <a:latin typeface="Comic Sans MS" pitchFamily="66" charset="0"/>
                <a:sym typeface="Wingdings" pitchFamily="2" charset="2"/>
              </a:rPr>
              <a:t>МНЕ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ДАЁШЬ</a:t>
            </a:r>
          </a:p>
          <a:p>
            <a:endParaRPr lang="en-US" sz="500" b="1" dirty="0" smtClean="0">
              <a:latin typeface="Comic Sans MS" pitchFamily="66" charset="0"/>
            </a:endParaRPr>
          </a:p>
          <a:p>
            <a:r>
              <a:rPr lang="en-US" sz="1400" b="1" dirty="0" smtClean="0">
                <a:latin typeface="Comic Sans MS" pitchFamily="66" charset="0"/>
              </a:rPr>
              <a:t>IO DO </a:t>
            </a:r>
            <a:r>
              <a:rPr lang="ru-RU" sz="1400" b="1" dirty="0" smtClean="0">
                <a:latin typeface="Comic Sans MS" pitchFamily="66" charset="0"/>
              </a:rPr>
              <a:t> </a:t>
            </a:r>
            <a:r>
              <a:rPr lang="en-US" sz="1400" b="1" dirty="0" smtClean="0">
                <a:latin typeface="Comic Sans MS" pitchFamily="66" charset="0"/>
              </a:rPr>
              <a:t>  </a:t>
            </a:r>
            <a:r>
              <a:rPr 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n-US" sz="1400" b="1" dirty="0" smtClean="0">
                <a:latin typeface="Comic Sans MS" pitchFamily="66" charset="0"/>
              </a:rPr>
              <a:t> TE (TU) </a:t>
            </a:r>
            <a:r>
              <a:rPr lang="ru-RU" sz="1400" b="1" dirty="0" smtClean="0">
                <a:latin typeface="Comic Sans MS" pitchFamily="66" charset="0"/>
              </a:rPr>
              <a:t>	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IO TI DO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         </a:t>
            </a:r>
            <a:r>
              <a:rPr lang="ru-RU" sz="7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TI = 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ТЕБ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E</a:t>
            </a:r>
            <a:endParaRPr lang="ru-RU" sz="1400" b="1" dirty="0">
              <a:latin typeface="Comic Sans MS" pitchFamily="66" charset="0"/>
              <a:sym typeface="Wingdings" pitchFamily="2" charset="2"/>
            </a:endParaRPr>
          </a:p>
          <a:p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Я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ДАЮ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ТЕБЕ       (ТЫ)   </a:t>
            </a:r>
            <a:r>
              <a:rPr lang="ru-RU" sz="900" b="1" dirty="0" smtClean="0">
                <a:latin typeface="Comic Sans MS" pitchFamily="66" charset="0"/>
                <a:sym typeface="Wingdings" pitchFamily="2" charset="2"/>
              </a:rPr>
              <a:t>          </a:t>
            </a:r>
            <a:r>
              <a:rPr lang="en-US" sz="900" b="1" dirty="0" smtClean="0">
                <a:latin typeface="Comic Sans MS" pitchFamily="66" charset="0"/>
                <a:sym typeface="Wingdings" pitchFamily="2" charset="2"/>
              </a:rPr>
              <a:t>	  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Я    </a:t>
            </a:r>
            <a:r>
              <a:rPr lang="ru-RU" sz="900" b="1" dirty="0" smtClean="0">
                <a:latin typeface="Comic Sans MS" pitchFamily="66" charset="0"/>
                <a:sym typeface="Wingdings" pitchFamily="2" charset="2"/>
              </a:rPr>
              <a:t>ТЕБЕ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ДАЮ</a:t>
            </a:r>
          </a:p>
          <a:p>
            <a:endParaRPr lang="en-US" sz="5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en-US" sz="1400" b="1" dirty="0">
                <a:latin typeface="Comic Sans MS" pitchFamily="66" charset="0"/>
              </a:rPr>
              <a:t>IO DO</a:t>
            </a:r>
            <a:r>
              <a:rPr lang="en-US" sz="1400" b="1" dirty="0" smtClean="0">
                <a:latin typeface="Comic Sans MS" pitchFamily="66" charset="0"/>
              </a:rPr>
              <a:t>    </a:t>
            </a:r>
            <a:r>
              <a:rPr 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LUI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(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SCOLARO</a:t>
            </a: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   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IO 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GLI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 DO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        </a:t>
            </a:r>
            <a:r>
              <a:rPr lang="ru-RU" sz="8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GLI</a:t>
            </a: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= </a:t>
            </a: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ЕМУ (</a:t>
            </a:r>
            <a:r>
              <a:rPr lang="ru-RU" sz="1400" b="1" dirty="0">
                <a:solidFill>
                  <a:srgbClr val="0070C0"/>
                </a:solidFill>
                <a:latin typeface="Comic Sans MS" pitchFamily="66" charset="0"/>
              </a:rPr>
              <a:t>ШКОЛЬНИК-ОН: </a:t>
            </a:r>
            <a:r>
              <a:rPr lang="ru-RU" sz="1400" b="1" dirty="0">
                <a:solidFill>
                  <a:srgbClr val="0070C0"/>
                </a:solidFill>
                <a:latin typeface="Segoe Print" pitchFamily="2" charset="0"/>
              </a:rPr>
              <a:t>♂</a:t>
            </a: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  <a:endParaRPr lang="ru-RU" sz="1400" b="1" dirty="0">
              <a:solidFill>
                <a:srgbClr val="0070C0"/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Я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ДАЮ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</a:t>
            </a:r>
            <a:r>
              <a:rPr lang="ru-RU" sz="9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ЕМУ (</a:t>
            </a:r>
            <a:r>
              <a:rPr lang="ru-RU" sz="900" b="1" dirty="0">
                <a:solidFill>
                  <a:srgbClr val="0070C0"/>
                </a:solidFill>
                <a:latin typeface="Comic Sans MS" pitchFamily="66" charset="0"/>
              </a:rPr>
              <a:t>ШКОЛЬНИК</a:t>
            </a:r>
            <a:r>
              <a:rPr lang="ru-RU" sz="900" b="1" dirty="0" smtClean="0">
                <a:solidFill>
                  <a:srgbClr val="0070C0"/>
                </a:solidFill>
                <a:latin typeface="Comic Sans MS" pitchFamily="66" charset="0"/>
              </a:rPr>
              <a:t>-ОН: </a:t>
            </a:r>
            <a:r>
              <a:rPr lang="ru-RU" sz="900" b="1" dirty="0">
                <a:solidFill>
                  <a:srgbClr val="0070C0"/>
                </a:solidFill>
                <a:latin typeface="Segoe Print" pitchFamily="2" charset="0"/>
              </a:rPr>
              <a:t>♂</a:t>
            </a:r>
            <a:r>
              <a:rPr lang="ru-RU" sz="900" dirty="0"/>
              <a:t> </a:t>
            </a:r>
            <a:r>
              <a:rPr lang="ru-RU" sz="9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)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 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Я     </a:t>
            </a:r>
            <a:r>
              <a:rPr lang="ru-RU" sz="9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ЕМУ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ДАЮ</a:t>
            </a:r>
          </a:p>
          <a:p>
            <a:endParaRPr lang="ru-RU" sz="5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en-US" sz="1400" b="1" dirty="0">
                <a:latin typeface="Comic Sans MS" pitchFamily="66" charset="0"/>
              </a:rPr>
              <a:t>IO DO</a:t>
            </a:r>
            <a:r>
              <a:rPr lang="en-US" sz="1400" b="1" dirty="0" smtClean="0">
                <a:latin typeface="Comic Sans MS" pitchFamily="66" charset="0"/>
              </a:rPr>
              <a:t>   </a:t>
            </a:r>
            <a:r>
              <a:rPr lang="ru-RU" sz="1400" b="1" dirty="0" smtClean="0"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</a:rPr>
              <a:t>LEI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</a:rPr>
              <a:t>(SCOLARA) </a:t>
            </a:r>
            <a:r>
              <a:rPr lang="en-US" sz="1400" b="1" dirty="0" smtClean="0">
                <a:latin typeface="Comic Sans MS" pitchFamily="66" charset="0"/>
              </a:rPr>
              <a:t>	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IO 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LE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 DO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          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LE</a:t>
            </a:r>
            <a:r>
              <a:rPr lang="ru-RU" sz="14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= </a:t>
            </a:r>
            <a:r>
              <a:rPr lang="ru-RU" sz="1400" b="1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ЕЙ  </a:t>
            </a:r>
            <a:r>
              <a:rPr lang="ru-RU" sz="14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(</a:t>
            </a:r>
            <a:r>
              <a:rPr lang="ru-RU" sz="1400" b="1" dirty="0">
                <a:solidFill>
                  <a:srgbClr val="F824CB"/>
                </a:solidFill>
                <a:latin typeface="Comic Sans MS" pitchFamily="66" charset="0"/>
              </a:rPr>
              <a:t>ШКОЛЬНИЦА</a:t>
            </a:r>
            <a:r>
              <a:rPr lang="ru-RU" sz="1400" b="1" dirty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-ОНА: </a:t>
            </a:r>
            <a:r>
              <a:rPr lang="ru-RU" sz="1400" b="1" dirty="0">
                <a:solidFill>
                  <a:srgbClr val="F824CB"/>
                </a:solidFill>
                <a:latin typeface="Segoe Print" pitchFamily="2" charset="0"/>
              </a:rPr>
              <a:t>♀ </a:t>
            </a:r>
            <a:r>
              <a:rPr lang="ru-RU" sz="1400" b="1" dirty="0" smtClean="0">
                <a:solidFill>
                  <a:srgbClr val="F824CB"/>
                </a:solidFill>
                <a:latin typeface="Segoe Print" pitchFamily="2" charset="0"/>
                <a:sym typeface="Wingdings" pitchFamily="2" charset="2"/>
              </a:rPr>
              <a:t>)</a:t>
            </a:r>
            <a:endParaRPr lang="ru-RU" sz="1400" b="1" dirty="0">
              <a:solidFill>
                <a:srgbClr val="F824CB"/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Я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ДАЮ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    </a:t>
            </a:r>
            <a:r>
              <a:rPr lang="ru-RU" sz="9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ЕЙ  (</a:t>
            </a:r>
            <a:r>
              <a:rPr lang="ru-RU" sz="900" b="1" dirty="0" smtClean="0">
                <a:solidFill>
                  <a:srgbClr val="F824CB"/>
                </a:solidFill>
                <a:latin typeface="Comic Sans MS" pitchFamily="66" charset="0"/>
              </a:rPr>
              <a:t>ШКОЛЬНИЦА</a:t>
            </a:r>
            <a:r>
              <a:rPr lang="ru-RU" sz="9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-ОНА: </a:t>
            </a:r>
            <a:r>
              <a:rPr lang="ru-RU" sz="900" b="1" dirty="0" smtClean="0">
                <a:solidFill>
                  <a:srgbClr val="F824CB"/>
                </a:solidFill>
                <a:latin typeface="Segoe Print" pitchFamily="2" charset="0"/>
              </a:rPr>
              <a:t>♀</a:t>
            </a:r>
            <a:r>
              <a:rPr lang="ru-RU" sz="900" b="1" dirty="0" smtClean="0">
                <a:solidFill>
                  <a:srgbClr val="F824CB"/>
                </a:solidFill>
                <a:latin typeface="Segoe Print" pitchFamily="2" charset="0"/>
                <a:sym typeface="Wingdings" pitchFamily="2" charset="2"/>
              </a:rPr>
              <a:t>)</a:t>
            </a:r>
            <a:r>
              <a:rPr lang="ru-RU" sz="9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       </a:t>
            </a:r>
            <a:r>
              <a:rPr lang="en-US" sz="9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Я     </a:t>
            </a:r>
            <a:r>
              <a:rPr lang="ru-RU" sz="9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ЕЙ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ДАЮ</a:t>
            </a:r>
            <a:endParaRPr lang="ru-RU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sz="5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en-US" sz="1400" b="1" dirty="0">
                <a:latin typeface="Comic Sans MS" pitchFamily="66" charset="0"/>
              </a:rPr>
              <a:t>TU DAI</a:t>
            </a:r>
            <a:r>
              <a:rPr lang="en-US" sz="1400" b="1" dirty="0" smtClean="0">
                <a:latin typeface="Comic Sans MS" pitchFamily="66" charset="0"/>
              </a:rPr>
              <a:t>  </a:t>
            </a:r>
            <a:r>
              <a:rPr 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n-US" sz="1400" b="1" dirty="0" smtClean="0">
                <a:latin typeface="Comic Sans MS" pitchFamily="66" charset="0"/>
              </a:rPr>
              <a:t> NOI     </a:t>
            </a:r>
            <a:r>
              <a:rPr lang="ru-RU" sz="1400" b="1" dirty="0" smtClean="0">
                <a:latin typeface="Comic Sans MS" pitchFamily="66" charset="0"/>
              </a:rPr>
              <a:t>	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ru-RU" sz="1400" b="1" dirty="0" smtClean="0">
                <a:latin typeface="Comic Sans MS" pitchFamily="66" charset="0"/>
              </a:rPr>
              <a:t>           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TU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CI DAI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        </a:t>
            </a:r>
            <a:r>
              <a:rPr lang="ru-RU" sz="800" b="1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CI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= 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НАМ</a:t>
            </a:r>
            <a:endParaRPr lang="ru-RU" sz="1400" b="1" dirty="0">
              <a:latin typeface="Comic Sans MS" pitchFamily="66" charset="0"/>
              <a:sym typeface="Wingdings" pitchFamily="2" charset="2"/>
            </a:endParaRPr>
          </a:p>
          <a:p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ТЫ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ДАЁШЬ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НА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М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(МЫ)     </a:t>
            </a:r>
            <a:r>
              <a:rPr lang="ru-RU" sz="900" b="1" dirty="0" smtClean="0">
                <a:latin typeface="Comic Sans MS" pitchFamily="66" charset="0"/>
                <a:sym typeface="Wingdings" pitchFamily="2" charset="2"/>
              </a:rPr>
              <a:t>         </a:t>
            </a:r>
            <a:r>
              <a:rPr lang="en-US" sz="900" b="1" dirty="0" smtClean="0">
                <a:latin typeface="Comic Sans MS" pitchFamily="66" charset="0"/>
                <a:sym typeface="Wingdings" pitchFamily="2" charset="2"/>
              </a:rPr>
              <a:t>	  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ТЫ  </a:t>
            </a:r>
            <a:r>
              <a:rPr lang="ru-RU" sz="900" b="1" dirty="0" smtClean="0">
                <a:latin typeface="Comic Sans MS" pitchFamily="66" charset="0"/>
                <a:sym typeface="Wingdings" pitchFamily="2" charset="2"/>
              </a:rPr>
              <a:t>НАМ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ДАЁШЬ</a:t>
            </a:r>
          </a:p>
          <a:p>
            <a:endParaRPr lang="ru-RU" sz="500" b="1" dirty="0">
              <a:latin typeface="Comic Sans MS" pitchFamily="66" charset="0"/>
              <a:sym typeface="Wingdings" pitchFamily="2" charset="2"/>
            </a:endParaRPr>
          </a:p>
          <a:p>
            <a:r>
              <a:rPr lang="en-US" sz="1400" b="1" dirty="0">
                <a:latin typeface="Comic Sans MS" pitchFamily="66" charset="0"/>
              </a:rPr>
              <a:t>IO DO</a:t>
            </a:r>
            <a:r>
              <a:rPr lang="en-US" sz="1400" b="1" dirty="0" smtClean="0">
                <a:latin typeface="Comic Sans MS" pitchFamily="66" charset="0"/>
              </a:rPr>
              <a:t>   </a:t>
            </a:r>
            <a:r>
              <a:rPr 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n-US" sz="1400" b="1" dirty="0" smtClean="0">
                <a:latin typeface="Comic Sans MS" pitchFamily="66" charset="0"/>
              </a:rPr>
              <a:t> VOI     </a:t>
            </a:r>
            <a:r>
              <a:rPr lang="ru-RU" sz="1400" b="1" dirty="0" smtClean="0">
                <a:latin typeface="Comic Sans MS" pitchFamily="66" charset="0"/>
              </a:rPr>
              <a:t>	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ru-RU" sz="1400" b="1" dirty="0" smtClean="0">
                <a:latin typeface="Comic Sans MS" pitchFamily="66" charset="0"/>
              </a:rPr>
              <a:t>	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IO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VI DO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         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VI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= 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ВАМ</a:t>
            </a:r>
            <a:endParaRPr lang="ru-RU" sz="1400" b="1" dirty="0">
              <a:latin typeface="Comic Sans MS" pitchFamily="66" charset="0"/>
              <a:sym typeface="Wingdings" pitchFamily="2" charset="2"/>
            </a:endParaRPr>
          </a:p>
          <a:p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Я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ДАЮ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ВАМ (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В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Ы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)   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	   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Я     </a:t>
            </a:r>
            <a:r>
              <a:rPr lang="ru-RU" sz="900" b="1" dirty="0" smtClean="0">
                <a:latin typeface="Comic Sans MS" pitchFamily="66" charset="0"/>
                <a:sym typeface="Wingdings" pitchFamily="2" charset="2"/>
              </a:rPr>
              <a:t>ВАМ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ДАЮ</a:t>
            </a:r>
          </a:p>
          <a:p>
            <a:endParaRPr lang="en-US" sz="5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en-US" sz="1400" b="1" dirty="0">
                <a:latin typeface="Comic Sans MS" pitchFamily="66" charset="0"/>
              </a:rPr>
              <a:t>IO DO</a:t>
            </a:r>
            <a:r>
              <a:rPr lang="en-US" sz="1400" b="1" dirty="0" smtClean="0">
                <a:latin typeface="Comic Sans MS" pitchFamily="66" charset="0"/>
              </a:rPr>
              <a:t>   </a:t>
            </a:r>
            <a:r>
              <a:rPr 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</a:rPr>
              <a:t>LORO (SCOLARI)  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IO 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GLI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 DO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         </a:t>
            </a:r>
            <a:r>
              <a:rPr lang="en-US" sz="14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GLI </a:t>
            </a:r>
            <a:r>
              <a:rPr lang="en-US" sz="1400" b="1" dirty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= </a:t>
            </a: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ИМ (</a:t>
            </a:r>
            <a:r>
              <a:rPr lang="ru-RU" sz="1400" b="1" dirty="0">
                <a:solidFill>
                  <a:srgbClr val="0070C0"/>
                </a:solidFill>
                <a:latin typeface="Comic Sans MS" pitchFamily="66" charset="0"/>
              </a:rPr>
              <a:t>ШКОЛЬНИКИ-ОНИ: </a:t>
            </a:r>
            <a:r>
              <a:rPr lang="ru-RU" sz="1400" b="1" dirty="0">
                <a:solidFill>
                  <a:srgbClr val="0070C0"/>
                </a:solidFill>
                <a:latin typeface="Segoe Print" pitchFamily="2" charset="0"/>
              </a:rPr>
              <a:t>♂♂</a:t>
            </a:r>
            <a:r>
              <a:rPr lang="ru-RU" sz="1400" dirty="0"/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) </a:t>
            </a:r>
            <a:endParaRPr lang="ru-RU" sz="1400" b="1" dirty="0">
              <a:solidFill>
                <a:srgbClr val="0070C0"/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Я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ДАЮ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</a:t>
            </a:r>
            <a:r>
              <a:rPr lang="ru-RU" sz="9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ИМ  (</a:t>
            </a:r>
            <a:r>
              <a:rPr lang="ru-RU" sz="900" b="1" dirty="0" smtClean="0">
                <a:solidFill>
                  <a:srgbClr val="0070C0"/>
                </a:solidFill>
                <a:latin typeface="Comic Sans MS" pitchFamily="66" charset="0"/>
              </a:rPr>
              <a:t>ШКОЛЬНИКИ-ОНИ: </a:t>
            </a:r>
            <a:r>
              <a:rPr lang="ru-RU" sz="900" b="1" dirty="0">
                <a:solidFill>
                  <a:srgbClr val="0070C0"/>
                </a:solidFill>
                <a:latin typeface="Segoe Print" pitchFamily="2" charset="0"/>
              </a:rPr>
              <a:t>♂♂</a:t>
            </a:r>
            <a:r>
              <a:rPr lang="ru-RU" sz="900" dirty="0" smtClean="0"/>
              <a:t> </a:t>
            </a:r>
            <a:r>
              <a:rPr lang="ru-RU" sz="900" b="1" dirty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)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	   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Я     </a:t>
            </a:r>
            <a:r>
              <a:rPr lang="ru-RU" sz="900" b="1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ИМ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ДАЮ</a:t>
            </a:r>
          </a:p>
          <a:p>
            <a:endParaRPr lang="ru-RU" sz="5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en-US" sz="1400" b="1" dirty="0">
                <a:latin typeface="Comic Sans MS" pitchFamily="66" charset="0"/>
              </a:rPr>
              <a:t>IO D</a:t>
            </a:r>
            <a:r>
              <a:rPr lang="en-US" sz="1400" b="1" dirty="0" smtClean="0">
                <a:latin typeface="Comic Sans MS" pitchFamily="66" charset="0"/>
              </a:rPr>
              <a:t>O </a:t>
            </a:r>
            <a:r>
              <a:rPr lang="ru-RU" sz="1400" b="1" dirty="0" smtClean="0">
                <a:latin typeface="Comic Sans MS" pitchFamily="66" charset="0"/>
              </a:rPr>
              <a:t> 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</a:rPr>
              <a:t>LORO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</a:rPr>
              <a:t>(SCOLARE)  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b="1" dirty="0">
                <a:latin typeface="Comic Sans MS" pitchFamily="66" charset="0"/>
                <a:sym typeface="Wingdings" pitchFamily="2" charset="2"/>
              </a:rPr>
              <a:t>IO 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GLI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 DO</a:t>
            </a:r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         </a:t>
            </a:r>
            <a:r>
              <a:rPr lang="en-US" sz="14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GLI </a:t>
            </a:r>
            <a:r>
              <a:rPr lang="en-US" sz="1400" b="1" dirty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= </a:t>
            </a:r>
            <a:r>
              <a:rPr lang="ru-RU" sz="14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ИМ (</a:t>
            </a:r>
            <a:r>
              <a:rPr lang="ru-RU" sz="1400" b="1" dirty="0">
                <a:solidFill>
                  <a:srgbClr val="F824CB"/>
                </a:solidFill>
                <a:latin typeface="Comic Sans MS" pitchFamily="66" charset="0"/>
              </a:rPr>
              <a:t>ШКОЛЬНИЦ</a:t>
            </a:r>
            <a:r>
              <a:rPr lang="ru-RU" sz="1400" b="1" dirty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Ы-ОНИ: </a:t>
            </a:r>
            <a:r>
              <a:rPr lang="ru-RU" sz="1400" b="1" dirty="0" smtClean="0">
                <a:solidFill>
                  <a:srgbClr val="F824CB"/>
                </a:solidFill>
                <a:latin typeface="Segoe Print" pitchFamily="2" charset="0"/>
              </a:rPr>
              <a:t>♀♀</a:t>
            </a:r>
            <a:r>
              <a:rPr lang="ru-RU" sz="14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)</a:t>
            </a:r>
            <a:endParaRPr lang="ru-RU" sz="1400" b="1" dirty="0">
              <a:solidFill>
                <a:srgbClr val="F824CB"/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Я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ДАЮ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</a:t>
            </a:r>
            <a:r>
              <a:rPr lang="ru-RU" sz="9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ИМ (</a:t>
            </a:r>
            <a:r>
              <a:rPr lang="ru-RU" sz="900" b="1" dirty="0">
                <a:solidFill>
                  <a:srgbClr val="F824CB"/>
                </a:solidFill>
                <a:latin typeface="Comic Sans MS" pitchFamily="66" charset="0"/>
              </a:rPr>
              <a:t>ШКОЛЬНИЦ</a:t>
            </a:r>
            <a:r>
              <a:rPr lang="ru-RU" sz="9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Ы-ОНИ: </a:t>
            </a:r>
            <a:r>
              <a:rPr lang="ru-RU" sz="900" b="1" dirty="0" smtClean="0">
                <a:solidFill>
                  <a:srgbClr val="F824CB"/>
                </a:solidFill>
                <a:latin typeface="Segoe Print" pitchFamily="2" charset="0"/>
              </a:rPr>
              <a:t>♀♀</a:t>
            </a:r>
            <a:r>
              <a:rPr lang="ru-RU" sz="9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)     </a:t>
            </a:r>
            <a:r>
              <a:rPr lang="en-US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    Я     </a:t>
            </a:r>
            <a:r>
              <a:rPr lang="ru-RU" sz="900" b="1" dirty="0" smtClean="0">
                <a:solidFill>
                  <a:srgbClr val="F824CB"/>
                </a:solidFill>
                <a:latin typeface="Comic Sans MS" pitchFamily="66" charset="0"/>
                <a:sym typeface="Wingdings" pitchFamily="2" charset="2"/>
              </a:rPr>
              <a:t>ИМ</a:t>
            </a:r>
            <a:r>
              <a:rPr lang="ru-RU" sz="9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ДАЮ</a:t>
            </a:r>
          </a:p>
          <a:p>
            <a:endParaRPr lang="ru-RU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endParaRPr lang="en-US" sz="9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endParaRPr lang="en-US" sz="9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endParaRPr lang="ru-RU" sz="9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  <a:sym typeface="Wingdings" pitchFamily="2" charset="2"/>
            </a:endParaRPr>
          </a:p>
          <a:p>
            <a:r>
              <a:rPr lang="ru-RU" sz="1400" b="1" dirty="0" smtClean="0">
                <a:latin typeface="Comic Sans MS" pitchFamily="66" charset="0"/>
                <a:sym typeface="Wingdings" pitchFamily="2" charset="2"/>
              </a:rPr>
              <a:t>	</a:t>
            </a:r>
          </a:p>
          <a:p>
            <a:endParaRPr lang="ru-RU" sz="1400" b="1" dirty="0" smtClean="0">
              <a:latin typeface="Comic Sans MS" pitchFamily="66" charset="0"/>
              <a:sym typeface="Wingdings" pitchFamily="2" charset="2"/>
            </a:endParaRPr>
          </a:p>
          <a:p>
            <a:endParaRPr lang="ru-RU" sz="1400" b="1" dirty="0">
              <a:latin typeface="Comic Sans MS" pitchFamily="66" charset="0"/>
              <a:sym typeface="Wingdings" pitchFamily="2" charset="2"/>
            </a:endParaRPr>
          </a:p>
          <a:p>
            <a:endParaRPr lang="ru-RU" sz="1400" b="1" dirty="0" smtClean="0">
              <a:latin typeface="Comic Sans MS" pitchFamily="66" charset="0"/>
              <a:sym typeface="Wingdings" pitchFamily="2" charset="2"/>
            </a:endParaRPr>
          </a:p>
          <a:p>
            <a:endParaRPr lang="ru-RU" sz="1400" b="1" dirty="0">
              <a:latin typeface="Comic Sans MS" pitchFamily="66" charset="0"/>
              <a:sym typeface="Wingdings" pitchFamily="2" charset="2"/>
            </a:endParaRPr>
          </a:p>
          <a:p>
            <a:endParaRPr lang="ru-RU" sz="1400" b="1" dirty="0" smtClean="0">
              <a:latin typeface="Comic Sans MS" pitchFamily="66" charset="0"/>
              <a:sym typeface="Wingdings" pitchFamily="2" charset="2"/>
            </a:endParaRPr>
          </a:p>
          <a:p>
            <a:endParaRPr lang="ru-RU" sz="1400" b="1" dirty="0">
              <a:latin typeface="Comic Sans MS" pitchFamily="66" charset="0"/>
              <a:sym typeface="Wingdings" pitchFamily="2" charset="2"/>
            </a:endParaRPr>
          </a:p>
          <a:p>
            <a:endParaRPr lang="ru-RU" sz="1400" b="1" dirty="0" smtClean="0">
              <a:latin typeface="Comic Sans MS" pitchFamily="66" charset="0"/>
              <a:sym typeface="Wingdings" pitchFamily="2" charset="2"/>
            </a:endParaRPr>
          </a:p>
          <a:p>
            <a:endParaRPr lang="ru-RU" sz="1400" b="1" dirty="0">
              <a:latin typeface="Comic Sans MS" pitchFamily="66" charset="0"/>
              <a:sym typeface="Wingdings" pitchFamily="2" charset="2"/>
            </a:endParaRPr>
          </a:p>
          <a:p>
            <a:endParaRPr lang="ru-RU" sz="1400" b="1" dirty="0" smtClean="0">
              <a:latin typeface="Comic Sans MS" pitchFamily="66" charset="0"/>
              <a:sym typeface="Wingdings" pitchFamily="2" charset="2"/>
            </a:endParaRPr>
          </a:p>
          <a:p>
            <a:endParaRPr lang="ru-RU" sz="1400" b="1" dirty="0">
              <a:latin typeface="Comic Sans MS" pitchFamily="66" charset="0"/>
              <a:sym typeface="Wingdings" pitchFamily="2" charset="2"/>
            </a:endParaRPr>
          </a:p>
          <a:p>
            <a:endParaRPr lang="ru-RU" sz="1400" b="1" dirty="0" smtClean="0">
              <a:latin typeface="Comic Sans MS" pitchFamily="66" charset="0"/>
              <a:sym typeface="Wingdings" pitchFamily="2" charset="2"/>
            </a:endParaRPr>
          </a:p>
          <a:p>
            <a:endParaRPr lang="en-US" sz="1400" b="1" dirty="0" smtClean="0"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93369" y="2393161"/>
            <a:ext cx="580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latin typeface="Comic Sans MS" pitchFamily="66" charset="0"/>
              </a:rPr>
              <a:t>КОМУ? </a:t>
            </a:r>
          </a:p>
          <a:p>
            <a:r>
              <a:rPr lang="ru-RU" sz="800" b="1" dirty="0" smtClean="0">
                <a:latin typeface="Comic Sans MS" pitchFamily="66" charset="0"/>
              </a:rPr>
              <a:t>ЧЕМУ?</a:t>
            </a:r>
            <a:endParaRPr lang="en-US" sz="800" b="1" dirty="0" smtClean="0">
              <a:latin typeface="Comic Sans MS" pitchFamily="66" charset="0"/>
            </a:endParaRP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flipV="1">
            <a:off x="1187624" y="2562438"/>
            <a:ext cx="357213" cy="352358"/>
          </a:xfrm>
          <a:prstGeom prst="bentConnector3">
            <a:avLst>
              <a:gd name="adj1" fmla="val 307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693596" y="2706454"/>
            <a:ext cx="0" cy="25991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/>
          <p:nvPr/>
        </p:nvCxnSpPr>
        <p:spPr>
          <a:xfrm>
            <a:off x="1993720" y="2562438"/>
            <a:ext cx="2218240" cy="403934"/>
          </a:xfrm>
          <a:prstGeom prst="bentConnector3">
            <a:avLst>
              <a:gd name="adj1" fmla="val 100153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613810" y="1844824"/>
            <a:ext cx="2304256" cy="432047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бъект 1"/>
          <p:cNvSpPr txBox="1">
            <a:spLocks/>
          </p:cNvSpPr>
          <p:nvPr/>
        </p:nvSpPr>
        <p:spPr>
          <a:xfrm>
            <a:off x="649653" y="1844824"/>
            <a:ext cx="2268413" cy="43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000" b="1" dirty="0" smtClean="0">
                <a:latin typeface="Comic Sans MS" pitchFamily="66" charset="0"/>
              </a:rPr>
              <a:t> Местоимение после глагола</a:t>
            </a:r>
            <a:endParaRPr lang="it-IT" sz="30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419872" y="1844825"/>
            <a:ext cx="1728192" cy="432047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Comic Sans MS" pitchFamily="66" charset="0"/>
              </a:rPr>
              <a:t>Местоимение перед глаголом</a:t>
            </a:r>
            <a:endParaRPr lang="it-IT" sz="1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364088" y="1844824"/>
            <a:ext cx="1296144" cy="432047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solidFill>
                  <a:schemeClr val="tx1"/>
                </a:solidFill>
                <a:latin typeface="Comic Sans MS" pitchFamily="66" charset="0"/>
              </a:rPr>
              <a:t>ITA</a:t>
            </a:r>
            <a:r>
              <a:rPr lang="en-US" sz="1600" b="1" dirty="0">
                <a:solidFill>
                  <a:schemeClr val="tx1"/>
                </a:solidFill>
                <a:latin typeface="Comic Sans MS" pitchFamily="66" charset="0"/>
                <a:sym typeface="Wingdings" pitchFamily="2" charset="2"/>
              </a:rPr>
              <a:t>RUS</a:t>
            </a:r>
            <a:endParaRPr lang="it-IT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Объект 1"/>
          <p:cNvSpPr txBox="1">
            <a:spLocks/>
          </p:cNvSpPr>
          <p:nvPr/>
        </p:nvSpPr>
        <p:spPr>
          <a:xfrm>
            <a:off x="1333403" y="116631"/>
            <a:ext cx="7443933" cy="1115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00" b="1" dirty="0" smtClean="0">
                <a:latin typeface="Comic Sans MS" pitchFamily="66" charset="0"/>
              </a:rPr>
              <a:t>I PRONOMI INDIRETTI: </a:t>
            </a:r>
            <a:r>
              <a:rPr lang="en-US" sz="1900" b="1" dirty="0" smtClean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n-US" sz="1900" b="1" dirty="0" smtClean="0">
                <a:latin typeface="Comic Sans MS" pitchFamily="66" charset="0"/>
              </a:rPr>
              <a:t> CHI</a:t>
            </a:r>
            <a:r>
              <a:rPr lang="ru-RU" sz="1900" b="1" dirty="0" smtClean="0">
                <a:latin typeface="Comic Sans MS" pitchFamily="66" charset="0"/>
              </a:rPr>
              <a:t>? </a:t>
            </a:r>
            <a:r>
              <a:rPr lang="en-US" sz="1900" b="1" dirty="0" smtClean="0">
                <a:solidFill>
                  <a:srgbClr val="7030A0"/>
                </a:solidFill>
                <a:latin typeface="Comic Sans MS" pitchFamily="66" charset="0"/>
              </a:rPr>
              <a:t>A</a:t>
            </a:r>
            <a:r>
              <a:rPr lang="en-US" sz="1900" b="1" dirty="0" smtClean="0">
                <a:latin typeface="Comic Sans MS" pitchFamily="66" charset="0"/>
              </a:rPr>
              <a:t> CHE COSA</a:t>
            </a:r>
            <a:r>
              <a:rPr lang="ru-RU" sz="1900" b="1" dirty="0" smtClean="0">
                <a:latin typeface="Comic Sans MS" pitchFamily="66" charset="0"/>
              </a:rPr>
              <a:t>?</a:t>
            </a:r>
            <a:endParaRPr lang="en-US" sz="19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МЕСТОИМЕНИЯ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КОМУ? ЧЕМУ?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03648" y="5589240"/>
            <a:ext cx="216024" cy="1440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403648" y="5589240"/>
            <a:ext cx="216024" cy="1440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418894" y="6021288"/>
            <a:ext cx="216024" cy="1440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436825" y="6021288"/>
            <a:ext cx="216024" cy="1440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0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998" y="548680"/>
            <a:ext cx="5476875" cy="759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 rot="20049941">
            <a:off x="-2606420" y="-1350115"/>
            <a:ext cx="12189798" cy="62344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+7 906 737 5098 - www.alfaschool.org – </a:t>
            </a:r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</a:t>
            </a:r>
            <a:endParaRPr lang="en-US" sz="14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825" y1="65834" x2="86825" y2="65834"/>
                        <a14:foregroundMark x1="49680" y1="39760" x2="49680" y2="39760"/>
                        <a14:foregroundMark x1="51784" y1="38062" x2="51784" y2="38062"/>
                        <a14:foregroundMark x1="47392" y1="39760" x2="47392" y2="39760"/>
                        <a14:foregroundMark x1="45654" y1="38961" x2="45654" y2="38961"/>
                        <a14:foregroundMark x1="49588" y1="68931" x2="49588" y2="68931"/>
                        <a14:foregroundMark x1="64959" y1="68831" x2="64959" y2="68831"/>
                        <a14:foregroundMark x1="24977" y1="42458" x2="24977" y2="42458"/>
                        <a14:foregroundMark x1="20403" y1="44456" x2="20403" y2="44456"/>
                        <a14:foregroundMark x1="24703" y1="45055" x2="24703" y2="45055"/>
                        <a14:foregroundMark x1="19945" y1="46553" x2="19945" y2="46553"/>
                        <a14:foregroundMark x1="38426" y1="71828" x2="38426" y2="71828"/>
                        <a14:foregroundMark x1="36139" y1="84815" x2="36139" y2="84815"/>
                        <a14:foregroundMark x1="40622" y1="91209" x2="40622" y2="91209"/>
                        <a14:foregroundMark x1="30650" y1="92208" x2="30650" y2="92208"/>
                        <a14:foregroundMark x1="27081" y1="85215" x2="27081" y2="85215"/>
                        <a14:foregroundMark x1="19762" y1="85914" x2="19762" y2="85914"/>
                        <a14:foregroundMark x1="14273" y1="90110" x2="14273" y2="90110"/>
                        <a14:foregroundMark x1="14090" y1="92408" x2="14090" y2="92408"/>
                        <a14:foregroundMark x1="17566" y1="77722" x2="17566" y2="77722"/>
                        <a14:foregroundMark x1="18664" y1="76523" x2="18664" y2="76523"/>
                        <a14:foregroundMark x1="13266" y1="77223" x2="13266" y2="77223"/>
                        <a14:foregroundMark x1="23147" y1="43656" x2="23147" y2="43656"/>
                        <a14:foregroundMark x1="21134" y1="41558" x2="21134" y2="41558"/>
                        <a14:foregroundMark x1="36414" y1="55245" x2="36414" y2="55245"/>
                        <a14:foregroundMark x1="38884" y1="53546" x2="38884" y2="53546"/>
                        <a14:foregroundMark x1="38426" y1="52747" x2="38426" y2="52747"/>
                        <a14:foregroundMark x1="36139" y1="56044" x2="36139" y2="56044"/>
                        <a14:foregroundMark x1="19305" y1="44056" x2="19305" y2="44056"/>
                        <a14:foregroundMark x1="48124" y1="71628" x2="48124" y2="71628"/>
                        <a14:foregroundMark x1="46020" y1="72627" x2="46020" y2="72627"/>
                        <a14:foregroundMark x1="22781" y1="85015" x2="22781" y2="85015"/>
                        <a14:foregroundMark x1="14090" y1="84715" x2="14090" y2="84715"/>
                        <a14:foregroundMark x1="10522" y1="73027" x2="10522" y2="73027"/>
                        <a14:foregroundMark x1="10796" y1="71828" x2="10796" y2="71828"/>
                        <a14:foregroundMark x1="20494" y1="43656" x2="20494" y2="43656"/>
                        <a14:foregroundMark x1="56450" y1="25974" x2="56450" y2="25974"/>
                        <a14:foregroundMark x1="56999" y1="24975" x2="56999" y2="24975"/>
                        <a14:foregroundMark x1="59561" y1="17183" x2="59561" y2="17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19" y="351688"/>
            <a:ext cx="3035551" cy="293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75"/>
            <a:ext cx="863851" cy="862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бъект 1"/>
          <p:cNvSpPr txBox="1">
            <a:spLocks/>
          </p:cNvSpPr>
          <p:nvPr/>
        </p:nvSpPr>
        <p:spPr>
          <a:xfrm>
            <a:off x="423178" y="812556"/>
            <a:ext cx="1940815" cy="480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ALFASCHOOL.ORG</a:t>
            </a:r>
            <a:endParaRPr lang="en-US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27503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25998" y="128868"/>
            <a:ext cx="4118421" cy="445639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1825998" y="135217"/>
            <a:ext cx="4118421" cy="483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TEST DI CONTROLLO</a:t>
            </a:r>
          </a:p>
          <a:p>
            <a:pPr marL="0" indent="0">
              <a:buNone/>
            </a:pPr>
            <a:endParaRPr lang="en-US" sz="11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11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5"/>
            <a:ext cx="5019675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10635"/>
            <a:ext cx="3096344" cy="300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62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9634</TotalTime>
  <Words>12180</Words>
  <Application>Microsoft Office PowerPoint</Application>
  <PresentationFormat>Экран (4:3)</PresentationFormat>
  <Paragraphs>228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ALFASHOOL.ORG</dc:creator>
  <cp:lastModifiedBy>ALFASHOOL.ORG</cp:lastModifiedBy>
  <cp:revision>476</cp:revision>
  <dcterms:created xsi:type="dcterms:W3CDTF">2018-01-29T18:25:33Z</dcterms:created>
  <dcterms:modified xsi:type="dcterms:W3CDTF">2018-04-11T11:41:14Z</dcterms:modified>
</cp:coreProperties>
</file>