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sldIdLst>
    <p:sldId id="269" r:id="rId2"/>
    <p:sldId id="306" r:id="rId3"/>
    <p:sldId id="304" r:id="rId4"/>
    <p:sldId id="307" r:id="rId5"/>
    <p:sldId id="28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2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68" autoAdjust="0"/>
    <p:restoredTop sz="97143" autoAdjust="0"/>
  </p:normalViewPr>
  <p:slideViewPr>
    <p:cSldViewPr>
      <p:cViewPr varScale="1">
        <p:scale>
          <a:sx n="116" d="100"/>
          <a:sy n="116" d="100"/>
        </p:scale>
        <p:origin x="18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C2268-89A4-4D24-A024-185137EF9D65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C89EC-3E4B-423F-87D7-B704241750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4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58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61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1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4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7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83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2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42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00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69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39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0CA46-2427-421E-A667-C9FB9DD9AF7A}" type="datetimeFigureOut">
              <a:rPr lang="ru-RU" smtClean="0"/>
              <a:pPr/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63F0-2E97-45D0-A15C-D95834A93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40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 txBox="1">
            <a:spLocks/>
          </p:cNvSpPr>
          <p:nvPr/>
        </p:nvSpPr>
        <p:spPr>
          <a:xfrm>
            <a:off x="215516" y="908720"/>
            <a:ext cx="8712968" cy="43924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Brush Script MT" pitchFamily="66" charset="0"/>
              <a:buNone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215900" y="2276475"/>
            <a:ext cx="8712200" cy="29527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WWW.ALFASCHOOL.ORG</a:t>
            </a:r>
          </a:p>
          <a:p>
            <a:pPr marL="0" indent="0" algn="ctr">
              <a:buNone/>
            </a:pPr>
            <a:r>
              <a:rPr lang="en-US" sz="4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TEL +79067375098</a:t>
            </a:r>
            <a:endParaRPr lang="ru-RU" sz="4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50066" y="1340768"/>
            <a:ext cx="60937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УРОК № 007</a:t>
            </a: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Модальные глаголы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1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0" y="801717"/>
            <a:ext cx="3347864" cy="473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tx2"/>
                </a:solidFill>
                <a:latin typeface="Comic Sans MS" pitchFamily="66" charset="0"/>
              </a:rPr>
              <a:t>WWW.ALFASCHOOL.ORG</a:t>
            </a:r>
            <a:r>
              <a:rPr lang="en-US" sz="1600" b="1" dirty="0" smtClean="0">
                <a:latin typeface="Comic Sans MS" pitchFamily="66" charset="0"/>
              </a:rPr>
              <a:t>		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4088" y="2155140"/>
            <a:ext cx="6840760" cy="1417876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311465" y="2593026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IO VO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GLI</a:t>
            </a:r>
            <a:r>
              <a:rPr lang="en-US" sz="1500" b="1" dirty="0" smtClean="0">
                <a:latin typeface="Comic Sans MS" pitchFamily="66" charset="0"/>
              </a:rPr>
              <a:t>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ХОЧУ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</a:t>
            </a:r>
            <a:r>
              <a:rPr lang="en-US" sz="15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</a:t>
            </a:r>
            <a:r>
              <a:rPr lang="en-US" sz="1500" b="1" dirty="0" smtClean="0">
                <a:latin typeface="Comic Sans MS" pitchFamily="66" charset="0"/>
              </a:rPr>
              <a:t>NOI VO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GL</a:t>
            </a:r>
            <a:r>
              <a:rPr lang="en-US" sz="1500" b="1" dirty="0" smtClean="0">
                <a:latin typeface="Comic Sans MS" pitchFamily="66" charset="0"/>
              </a:rPr>
              <a:t>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ХОТИМ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TU V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UO</a:t>
            </a:r>
            <a:r>
              <a:rPr lang="en-US" sz="1500" b="1" dirty="0" smtClean="0">
                <a:latin typeface="Comic Sans MS" pitchFamily="66" charset="0"/>
              </a:rPr>
              <a:t>I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ХОЧЕШЬ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    </a:t>
            </a:r>
            <a:r>
              <a:rPr lang="en-US" sz="1500" b="1" dirty="0" smtClean="0">
                <a:latin typeface="Comic Sans MS" pitchFamily="66" charset="0"/>
              </a:rPr>
              <a:t>VOI VOLETE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ХОТИТЕ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LUI/LEI V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UOL</a:t>
            </a:r>
            <a:r>
              <a:rPr lang="en-US" sz="1500" b="1" dirty="0" smtClean="0">
                <a:latin typeface="Comic Sans MS" pitchFamily="66" charset="0"/>
              </a:rPr>
              <a:t>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ХОЧЕТ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500" b="1" dirty="0" smtClean="0">
                <a:latin typeface="Comic Sans MS" pitchFamily="66" charset="0"/>
              </a:rPr>
              <a:t>LORO VO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GLI</a:t>
            </a:r>
            <a:r>
              <a:rPr lang="en-US" sz="1500" b="1" dirty="0" smtClean="0">
                <a:latin typeface="Comic Sans MS" pitchFamily="66" charset="0"/>
              </a:rPr>
              <a:t>ONO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ХОТЯТ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465" y="1124744"/>
            <a:ext cx="7776936" cy="792088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1"/>
          <p:cNvSpPr txBox="1">
            <a:spLocks/>
          </p:cNvSpPr>
          <p:nvPr/>
        </p:nvSpPr>
        <p:spPr>
          <a:xfrm>
            <a:off x="1599597" y="1247623"/>
            <a:ext cx="6932843" cy="7412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ИТАЛЬЯНСКОГО ЯЗЫКА - ЭТО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VOLERE, DOVERE, POTERE, SAPERE.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ВСЕ ОТНОСЯТСЯ КО 2-ОМУ ТИПУ СПРЯЖЕНИЯ НА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(-ERE)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И ВСЕ НЕПРАВИЛЬНЫЕ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ИСПОЛЬЗУЮТСЯ АНАЛОГИЧНО В РУССКОМ И ИТАЛЬЯНСКОМ ЯЗЫКАХ</a:t>
            </a:r>
            <a:endParaRPr lang="en-US" sz="11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78" y="1157466"/>
            <a:ext cx="785888" cy="7593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Объект 1"/>
          <p:cNvSpPr txBox="1">
            <a:spLocks/>
          </p:cNvSpPr>
          <p:nvPr/>
        </p:nvSpPr>
        <p:spPr>
          <a:xfrm>
            <a:off x="2339752" y="557120"/>
            <a:ext cx="6048672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latin typeface="Comic Sans MS" pitchFamily="66" charset="0"/>
              </a:rPr>
              <a:t>VERBI MODALI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795480" y="2155140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dirty="0" smtClean="0">
                <a:latin typeface="Comic Sans MS" pitchFamily="66" charset="0"/>
              </a:rPr>
              <a:t>VOLERE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ХОТЕТЬ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59483" y="4725144"/>
            <a:ext cx="6840760" cy="149007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1"/>
          <p:cNvSpPr txBox="1">
            <a:spLocks/>
          </p:cNvSpPr>
          <p:nvPr/>
        </p:nvSpPr>
        <p:spPr>
          <a:xfrm>
            <a:off x="560111" y="4675234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600" dirty="0" smtClean="0">
                <a:latin typeface="Comic Sans MS" pitchFamily="66" charset="0"/>
              </a:rPr>
              <a:t>POTERE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МОЧЬ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7" name="Объект 1"/>
          <p:cNvSpPr txBox="1">
            <a:spLocks/>
          </p:cNvSpPr>
          <p:nvPr/>
        </p:nvSpPr>
        <p:spPr>
          <a:xfrm>
            <a:off x="1277935" y="5185128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IO PO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SS</a:t>
            </a:r>
            <a:r>
              <a:rPr lang="en-US" sz="1500" b="1" dirty="0" smtClean="0">
                <a:latin typeface="Comic Sans MS" pitchFamily="66" charset="0"/>
              </a:rPr>
              <a:t>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МОГУ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      </a:t>
            </a:r>
            <a:r>
              <a:rPr lang="en-US" sz="1500" b="1" dirty="0" smtClean="0">
                <a:latin typeface="Comic Sans MS" pitchFamily="66" charset="0"/>
              </a:rPr>
              <a:t>NOI </a:t>
            </a:r>
            <a:r>
              <a:rPr lang="en-US" sz="1500" b="1" dirty="0">
                <a:latin typeface="Comic Sans MS" pitchFamily="66" charset="0"/>
              </a:rPr>
              <a:t>PO</a:t>
            </a:r>
            <a:r>
              <a:rPr lang="en-US" sz="1500" b="1" dirty="0">
                <a:solidFill>
                  <a:srgbClr val="F824CB"/>
                </a:solidFill>
                <a:latin typeface="Comic Sans MS" pitchFamily="66" charset="0"/>
              </a:rPr>
              <a:t>SS</a:t>
            </a:r>
            <a:r>
              <a:rPr lang="en-US" sz="1500" b="1" dirty="0">
                <a:latin typeface="Comic Sans MS" pitchFamily="66" charset="0"/>
              </a:rPr>
              <a:t>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МОЖЕМ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 smtClean="0">
                <a:latin typeface="Comic Sans MS" pitchFamily="66" charset="0"/>
              </a:rPr>
              <a:t>TU P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</a:t>
            </a:r>
            <a:r>
              <a:rPr lang="en-US" sz="1500" b="1" dirty="0" smtClean="0">
                <a:latin typeface="Comic Sans MS" pitchFamily="66" charset="0"/>
              </a:rPr>
              <a:t>OI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МОЖЕШЬ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</a:t>
            </a:r>
            <a:r>
              <a:rPr lang="en-US" sz="1500" b="1" dirty="0">
                <a:latin typeface="Comic Sans MS" pitchFamily="66" charset="0"/>
              </a:rPr>
              <a:t>VOI POTETE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МОЖЕТЕ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500" b="1" dirty="0">
                <a:latin typeface="Comic Sans MS" pitchFamily="66" charset="0"/>
              </a:rPr>
              <a:t>LUI/LEI </a:t>
            </a:r>
            <a:r>
              <a:rPr lang="en-US" sz="1500" b="1" dirty="0" smtClean="0">
                <a:latin typeface="Comic Sans MS" pitchFamily="66" charset="0"/>
              </a:rPr>
              <a:t>P</a:t>
            </a:r>
            <a:r>
              <a:rPr lang="en-US" sz="1500" b="1" dirty="0" smtClean="0">
                <a:solidFill>
                  <a:srgbClr val="F824CB"/>
                </a:solidFill>
                <a:latin typeface="Comic Sans MS" pitchFamily="66" charset="0"/>
              </a:rPr>
              <a:t>UO’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МОЖЕТ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500" b="1" dirty="0">
                <a:latin typeface="Comic Sans MS" pitchFamily="66" charset="0"/>
              </a:rPr>
              <a:t>LORO PO</a:t>
            </a:r>
            <a:r>
              <a:rPr lang="en-US" sz="1500" b="1" dirty="0">
                <a:solidFill>
                  <a:srgbClr val="F824CB"/>
                </a:solidFill>
                <a:latin typeface="Comic Sans MS" pitchFamily="66" charset="0"/>
              </a:rPr>
              <a:t>SS</a:t>
            </a:r>
            <a:r>
              <a:rPr lang="en-US" sz="1500" b="1" dirty="0">
                <a:latin typeface="Comic Sans MS" pitchFamily="66" charset="0"/>
              </a:rPr>
              <a:t>ONO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МОГУТ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059482" y="3716621"/>
            <a:ext cx="6855365" cy="864505"/>
          </a:xfrm>
          <a:prstGeom prst="roundRect">
            <a:avLst/>
          </a:prstGeom>
          <a:solidFill>
            <a:srgbClr val="FF0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18" descr="Risultati immagini per ÐÐÐÐÐÐÐÐ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945" y="3847687"/>
            <a:ext cx="540759" cy="48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Объект 1"/>
          <p:cNvSpPr txBox="1">
            <a:spLocks/>
          </p:cNvSpPr>
          <p:nvPr/>
        </p:nvSpPr>
        <p:spPr>
          <a:xfrm>
            <a:off x="1826420" y="3718349"/>
            <a:ext cx="5996839" cy="862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000" b="1" dirty="0" smtClean="0">
                <a:latin typeface="Comic Sans MS" pitchFamily="66" charset="0"/>
              </a:rPr>
              <a:t>ВНИМАНИЕ</a:t>
            </a:r>
            <a:r>
              <a:rPr lang="en-US" sz="1000" b="1" dirty="0" smtClean="0">
                <a:latin typeface="Comic Sans MS" pitchFamily="66" charset="0"/>
              </a:rPr>
              <a:t>! </a:t>
            </a:r>
          </a:p>
          <a:p>
            <a:pPr marL="0" indent="0">
              <a:buFont typeface="Arial" pitchFamily="34" charset="0"/>
              <a:buNone/>
            </a:pPr>
            <a:r>
              <a:rPr lang="ru-RU" sz="900" b="1" dirty="0" smtClean="0">
                <a:latin typeface="Comic Sans MS" pitchFamily="66" charset="0"/>
              </a:rPr>
              <a:t>В ИТАЛЬЯНСКОМ ЯЗЫКЕ ФОРМЫ ГЛАГОЛА </a:t>
            </a:r>
            <a:r>
              <a:rPr lang="en-US" sz="900" b="1" dirty="0" smtClean="0">
                <a:latin typeface="Comic Sans MS" pitchFamily="66" charset="0"/>
              </a:rPr>
              <a:t>VOLERE </a:t>
            </a:r>
            <a:r>
              <a:rPr lang="ru-RU" sz="900" b="1" dirty="0" smtClean="0">
                <a:latin typeface="Comic Sans MS" pitchFamily="66" charset="0"/>
              </a:rPr>
              <a:t>В НАСТОЯЩЕМ ВРЕМЕНИ В 1Л. ЕД. И МН. Ч.</a:t>
            </a:r>
            <a:r>
              <a:rPr lang="en-US" sz="900" b="1" dirty="0" smtClean="0">
                <a:latin typeface="Comic Sans MS" pitchFamily="66" charset="0"/>
              </a:rPr>
              <a:t>: “IO VOGLIO” </a:t>
            </a:r>
            <a:r>
              <a:rPr lang="ru-RU" sz="900" b="1" dirty="0" smtClean="0">
                <a:latin typeface="Comic Sans MS" pitchFamily="66" charset="0"/>
              </a:rPr>
              <a:t>И </a:t>
            </a:r>
            <a:r>
              <a:rPr lang="en-US" sz="900" b="1" dirty="0" smtClean="0">
                <a:latin typeface="Comic Sans MS" pitchFamily="66" charset="0"/>
              </a:rPr>
              <a:t>“NOI VOGLIAMO”</a:t>
            </a:r>
            <a:r>
              <a:rPr lang="ru-RU" sz="900" b="1" dirty="0" smtClean="0">
                <a:latin typeface="Comic Sans MS" pitchFamily="66" charset="0"/>
              </a:rPr>
              <a:t> РЕДКО УПОТРЕБЛЯЮТСЯ, ПОТОМУ ЧТО ЗВУЧАТ НЕВЕЖЛИВО. ЛУЧШЕ ЗАМЕНИТЬ ИХ ВЕЖЛИВОЙ ФОРМОЙ УСЛОВНОГО НАКЛОНЕНИЯ</a:t>
            </a:r>
            <a:r>
              <a:rPr lang="en-US" sz="900" b="1" dirty="0" smtClean="0">
                <a:latin typeface="Comic Sans MS" pitchFamily="66" charset="0"/>
              </a:rPr>
              <a:t>: IO VORREI, NOI VORREMMO  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0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5965448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Школа итал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ьянского</a:t>
            </a:r>
            <a:r>
              <a:rPr lang="ru-RU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языка в Москве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1533" y="948594"/>
            <a:ext cx="6840760" cy="183233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233933" y="1710906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IO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ДОЛЖЕН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       </a:t>
            </a:r>
            <a:r>
              <a:rPr lang="en-US" sz="1600" b="1" dirty="0" smtClean="0">
                <a:latin typeface="Comic Sans MS" pitchFamily="66" charset="0"/>
              </a:rPr>
              <a:t>NOI DO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BB</a:t>
            </a:r>
            <a:r>
              <a:rPr lang="en-US" sz="1600" b="1" dirty="0" smtClean="0">
                <a:latin typeface="Comic Sans MS" pitchFamily="66" charset="0"/>
              </a:rPr>
              <a:t>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ДОЛЖНЫ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TU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VI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ДОЛЖЕН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 </a:t>
            </a:r>
            <a:r>
              <a:rPr lang="en-US" sz="1600" b="1" dirty="0" smtClean="0">
                <a:latin typeface="Comic Sans MS" pitchFamily="66" charset="0"/>
              </a:rPr>
              <a:t>VOI DOVETE 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ДОЛЖНЫ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LUI/LEI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ДОЛЖЕН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</a:t>
            </a:r>
            <a:r>
              <a:rPr lang="en-US" sz="1600" b="1" dirty="0" smtClean="0">
                <a:latin typeface="Comic Sans MS" pitchFamily="66" charset="0"/>
              </a:rPr>
              <a:t>LORO D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US" sz="1600" b="1" dirty="0" smtClean="0">
                <a:latin typeface="Comic Sans MS" pitchFamily="66" charset="0"/>
              </a:rPr>
              <a:t>VONO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ДОЛЖНЫ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745956" y="1118906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latin typeface="Comic Sans MS" pitchFamily="66" charset="0"/>
              </a:rPr>
              <a:t>DOVERE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ДОЛЖЕНСТВОВАТЬ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4385" y="3036826"/>
            <a:ext cx="6840760" cy="1832334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1216785" y="3799138"/>
            <a:ext cx="6521070" cy="908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IO SO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Я УМЕЮ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	   </a:t>
            </a:r>
            <a:r>
              <a:rPr lang="en-US" sz="1600" b="1" dirty="0" smtClean="0">
                <a:latin typeface="Comic Sans MS" pitchFamily="66" charset="0"/>
              </a:rPr>
              <a:t>NOI SA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P</a:t>
            </a:r>
            <a:r>
              <a:rPr lang="en-US" sz="1600" b="1" dirty="0" smtClean="0">
                <a:latin typeface="Comic Sans MS" pitchFamily="66" charset="0"/>
              </a:rPr>
              <a:t>PIAMO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МЫ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УМЕЕ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TU S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AI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ТЫ УМЕЕШЬ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           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600" b="1" dirty="0" smtClean="0">
                <a:latin typeface="Comic Sans MS" pitchFamily="66" charset="0"/>
              </a:rPr>
              <a:t>VOI SAPETE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 УМЕЕТЕ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  <a:p>
            <a:pPr marL="0" indent="0">
              <a:buNone/>
            </a:pPr>
            <a:r>
              <a:rPr lang="en-US" sz="1600" b="1" dirty="0" smtClean="0">
                <a:latin typeface="Comic Sans MS" pitchFamily="66" charset="0"/>
              </a:rPr>
              <a:t>LUI/LEI S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A</a:t>
            </a:r>
            <a:r>
              <a:rPr lang="en-US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ОН/ОНА </a:t>
            </a:r>
            <a:r>
              <a:rPr lang="ru-RU" sz="900" b="1" dirty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УМЕЕ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 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        </a:t>
            </a:r>
            <a:r>
              <a:rPr lang="en-US" sz="1600" b="1" dirty="0" smtClean="0">
                <a:latin typeface="Comic Sans MS" pitchFamily="66" charset="0"/>
              </a:rPr>
              <a:t>LORO SA</a:t>
            </a:r>
            <a:r>
              <a:rPr lang="en-US" sz="1600" b="1" dirty="0" smtClean="0">
                <a:solidFill>
                  <a:srgbClr val="7030A0"/>
                </a:solidFill>
                <a:latin typeface="Comic Sans MS" pitchFamily="66" charset="0"/>
              </a:rPr>
              <a:t>NN</a:t>
            </a:r>
            <a:r>
              <a:rPr lang="en-US" sz="1600" b="1" dirty="0" smtClean="0">
                <a:latin typeface="Comic Sans MS" pitchFamily="66" charset="0"/>
              </a:rPr>
              <a:t>O</a:t>
            </a:r>
            <a:r>
              <a:rPr lang="ru-RU" sz="1600" b="1" dirty="0" smtClean="0">
                <a:latin typeface="Comic Sans MS" pitchFamily="66" charset="0"/>
              </a:rPr>
              <a:t> 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ОНИ УМЕЮТ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ru-RU" sz="9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>
          <a:xfrm>
            <a:off x="728808" y="3140968"/>
            <a:ext cx="8091664" cy="5098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dirty="0" smtClean="0">
                <a:latin typeface="Comic Sans MS" pitchFamily="66" charset="0"/>
              </a:rPr>
              <a:t>SAPERE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ru-RU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УМЕТЬ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44385" y="5085184"/>
            <a:ext cx="6857908" cy="792088"/>
          </a:xfrm>
          <a:prstGeom prst="roundRect">
            <a:avLst/>
          </a:prstGeom>
          <a:solidFill>
            <a:srgbClr val="FF0000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18" descr="Risultati immagini per ÐÐÐÐÐÐÐÐ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542" y="5216470"/>
            <a:ext cx="574208" cy="51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бъект 1"/>
          <p:cNvSpPr txBox="1">
            <a:spLocks/>
          </p:cNvSpPr>
          <p:nvPr/>
        </p:nvSpPr>
        <p:spPr>
          <a:xfrm>
            <a:off x="2411760" y="5150827"/>
            <a:ext cx="5326096" cy="660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latin typeface="Comic Sans MS" pitchFamily="66" charset="0"/>
              </a:rPr>
              <a:t>ГЛАГОЛ </a:t>
            </a:r>
            <a:r>
              <a:rPr lang="en-US" sz="1200" b="1" dirty="0" smtClean="0">
                <a:latin typeface="Comic Sans MS" pitchFamily="66" charset="0"/>
              </a:rPr>
              <a:t>SAPERE</a:t>
            </a:r>
            <a:r>
              <a:rPr lang="ru-RU" sz="1200" b="1" dirty="0" smtClean="0">
                <a:latin typeface="Comic Sans MS" pitchFamily="66" charset="0"/>
              </a:rPr>
              <a:t> В РУССКОМ ЯЗЫКЕ ПЕРЕВОДИТСЯ ТАКЖЕ  КАК </a:t>
            </a:r>
            <a:r>
              <a:rPr lang="en-US" sz="1200" b="1" dirty="0" smtClean="0">
                <a:latin typeface="Comic Sans MS" pitchFamily="66" charset="0"/>
              </a:rPr>
              <a:t>”</a:t>
            </a:r>
            <a:r>
              <a:rPr lang="ru-RU" sz="1200" b="1" dirty="0" smtClean="0">
                <a:latin typeface="Comic Sans MS" pitchFamily="66" charset="0"/>
              </a:rPr>
              <a:t>ЗНАТЬ</a:t>
            </a:r>
            <a:r>
              <a:rPr lang="en-US" sz="1200" b="1" dirty="0" smtClean="0">
                <a:latin typeface="Comic Sans MS" pitchFamily="66" charset="0"/>
              </a:rPr>
              <a:t>”, </a:t>
            </a:r>
            <a:r>
              <a:rPr lang="ru-RU" sz="1200" b="1" dirty="0" smtClean="0">
                <a:latin typeface="Comic Sans MS" pitchFamily="66" charset="0"/>
              </a:rPr>
              <a:t>НО В ЭТОМ ЗНАЧЕНИИ ОН НЕ НЕСЕТ В СЕБЕ ФУНКЦИИ МОДАЛЬНОГО ГЛАГОЛА</a:t>
            </a:r>
            <a:endParaRPr lang="en-US" sz="1200" b="1" dirty="0" smtClean="0"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5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51531" y="884279"/>
            <a:ext cx="8565896" cy="2736304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657164" y="1024350"/>
            <a:ext cx="7270342" cy="134028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В ИТАЛЬЯНСКОМ ЯЗЫКЕ ОТЛИЧАЮТСЯ ОТ ДРУГИХ ГЛАГОЛОВ, КАК НАПРИМЕР 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(ANDARE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- ИДТИ</a:t>
            </a:r>
            <a:r>
              <a:rPr lang="en-US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) </a:t>
            </a:r>
            <a:r>
              <a:rPr lang="ru-RU" sz="17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ТЕМ, ЧТО СОЧЕТАЮТСЯ С ДРУГИМИ ГЛАГОЛАМИ В ИНФИНИТИВНОЙ ФОРМЕ. ПРИ ЭТОМ, НИКАКОЙ ПРЕДЛОГ ДЛЯ ОБРАЗОВАНИЯ ГЛАГОЛЬНОГО УПРАВЛЕНИЯ НЕ ТРЕБУЕТСЯ</a:t>
            </a:r>
            <a:endParaRPr lang="en-US" sz="17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ru-RU" sz="17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300" b="1" dirty="0" smtClean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300" b="1" dirty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US" sz="2200" b="1" dirty="0" smtClean="0">
                <a:latin typeface="Segoe Print" pitchFamily="2" charset="0"/>
              </a:rPr>
              <a:t>Noi </a:t>
            </a:r>
            <a:r>
              <a:rPr lang="en-US" sz="2200" b="1" dirty="0" err="1" smtClean="0">
                <a:latin typeface="Segoe Print" pitchFamily="2" charset="0"/>
              </a:rPr>
              <a:t>andiamo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2200" b="1" dirty="0" smtClean="0">
                <a:solidFill>
                  <a:srgbClr val="F824CB"/>
                </a:solidFill>
                <a:latin typeface="Segoe Print" pitchFamily="2" charset="0"/>
              </a:rPr>
              <a:t>a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2200" b="1" dirty="0" err="1" smtClean="0">
                <a:latin typeface="Segoe Print" pitchFamily="2" charset="0"/>
              </a:rPr>
              <a:t>lavorare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[ANDARE 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– ЭТО НЕ МОДАЛЬНЫЙ ГЛАГОЛ, ПОТОМУ ЧТО ЕСТЬ ПРЕДЛОГ 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“A”]</a:t>
            </a:r>
            <a:endParaRPr lang="en-US" sz="13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300" b="1" dirty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300" b="1" dirty="0">
                <a:solidFill>
                  <a:srgbClr val="7030A0"/>
                </a:solidFill>
                <a:latin typeface="Comic Sans MS" pitchFamily="66" charset="0"/>
              </a:rPr>
              <a:t>: </a:t>
            </a:r>
            <a:r>
              <a:rPr lang="en-US" sz="2200" b="1" dirty="0" smtClean="0">
                <a:latin typeface="Segoe Print" pitchFamily="2" charset="0"/>
              </a:rPr>
              <a:t>Noi </a:t>
            </a:r>
            <a:r>
              <a:rPr lang="en-US" sz="2200" b="1" dirty="0" err="1" smtClean="0">
                <a:latin typeface="Segoe Print" pitchFamily="2" charset="0"/>
              </a:rPr>
              <a:t>vogliamo</a:t>
            </a:r>
            <a:r>
              <a:rPr lang="en-US" sz="2200" b="1" dirty="0" smtClean="0">
                <a:latin typeface="Segoe Print" pitchFamily="2" charset="0"/>
              </a:rPr>
              <a:t> </a:t>
            </a:r>
            <a:r>
              <a:rPr lang="en-US" sz="2200" b="1" dirty="0" err="1" smtClean="0">
                <a:latin typeface="Segoe Print" pitchFamily="2" charset="0"/>
              </a:rPr>
              <a:t>cucinare</a:t>
            </a:r>
            <a:r>
              <a:rPr lang="en-US" sz="2200" b="1" dirty="0" smtClean="0">
                <a:latin typeface="Segoe Print" pitchFamily="2" charset="0"/>
              </a:rPr>
              <a:t>  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[VOLERE 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– ЭТО МОДАЛЬНЫЙ ГЛАГОЛ, ПОТОМУ ЧТО НЕТ ПРЕДЛОГА</a:t>
            </a:r>
            <a:r>
              <a:rPr lang="en-US" sz="13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]</a:t>
            </a:r>
            <a:endParaRPr lang="en-US" sz="13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58" y="1325707"/>
            <a:ext cx="1194074" cy="1113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 descr="Immagine correla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99" y="2592720"/>
            <a:ext cx="106993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>
          <a:xfrm>
            <a:off x="1743339" y="2345958"/>
            <a:ext cx="7362603" cy="1957681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FORMULA:</a:t>
            </a:r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	 </a:t>
            </a:r>
          </a:p>
          <a:p>
            <a:pPr marL="0" indent="0">
              <a:buFont typeface="Arial" pitchFamily="34" charset="0"/>
              <a:buNone/>
            </a:pPr>
            <a:r>
              <a:rPr lang="ru-RU" sz="4200" b="1" dirty="0" smtClean="0">
                <a:latin typeface="Comic Sans MS" pitchFamily="66" charset="0"/>
              </a:rPr>
              <a:t>ПОДЛЕЖАЩЕЕ</a:t>
            </a:r>
            <a:r>
              <a:rPr lang="en-US" sz="4200" b="1" dirty="0" smtClean="0">
                <a:latin typeface="Comic Sans MS" pitchFamily="66" charset="0"/>
              </a:rPr>
              <a:t> + </a:t>
            </a:r>
            <a:r>
              <a:rPr lang="ru-RU" sz="4200" b="1" dirty="0" smtClean="0">
                <a:latin typeface="Comic Sans MS" pitchFamily="66" charset="0"/>
              </a:rPr>
              <a:t>МОДАЛЬ</a:t>
            </a:r>
            <a:r>
              <a:rPr lang="en-US" sz="4200" b="1" dirty="0" smtClean="0">
                <a:latin typeface="Comic Sans MS" pitchFamily="66" charset="0"/>
              </a:rPr>
              <a:t>.</a:t>
            </a:r>
            <a:r>
              <a:rPr lang="ru-RU" sz="4200" b="1" dirty="0" smtClean="0">
                <a:latin typeface="Comic Sans MS" pitchFamily="66" charset="0"/>
              </a:rPr>
              <a:t> ГЛАГОЛ </a:t>
            </a:r>
            <a:r>
              <a:rPr lang="en-US" sz="4200" b="1" dirty="0" smtClean="0">
                <a:latin typeface="Comic Sans MS" pitchFamily="66" charset="0"/>
              </a:rPr>
              <a:t>+ </a:t>
            </a:r>
            <a:r>
              <a:rPr lang="ru-RU" sz="4200" b="1" dirty="0" smtClean="0">
                <a:latin typeface="Comic Sans MS" pitchFamily="66" charset="0"/>
              </a:rPr>
              <a:t>ИНФИНИТИВ ГЛАГ</a:t>
            </a:r>
            <a:r>
              <a:rPr lang="en-US" sz="4200" b="1" dirty="0" smtClean="0">
                <a:latin typeface="Comic Sans MS" pitchFamily="66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en-US" sz="3600" b="1" dirty="0">
                <a:latin typeface="Segoe Print" pitchFamily="2" charset="0"/>
              </a:rPr>
              <a:t>L</a:t>
            </a:r>
            <a:r>
              <a:rPr lang="en-US" sz="3600" b="1" dirty="0" smtClean="0">
                <a:latin typeface="Segoe Print" pitchFamily="2" charset="0"/>
              </a:rPr>
              <a:t>o </a:t>
            </a:r>
            <a:r>
              <a:rPr lang="en-US" sz="3600" b="1" dirty="0" err="1" smtClean="0">
                <a:latin typeface="Segoe Print" pitchFamily="2" charset="0"/>
              </a:rPr>
              <a:t>studente</a:t>
            </a:r>
            <a:r>
              <a:rPr lang="en-US" sz="3600" b="1" dirty="0" smtClean="0">
                <a:latin typeface="Segoe Print" pitchFamily="2" charset="0"/>
              </a:rPr>
              <a:t>              </a:t>
            </a:r>
            <a:r>
              <a:rPr lang="en-US" sz="3600" b="1" dirty="0" err="1" smtClean="0">
                <a:latin typeface="Segoe Print" pitchFamily="2" charset="0"/>
              </a:rPr>
              <a:t>vuole</a:t>
            </a:r>
            <a:r>
              <a:rPr lang="en-US" sz="3600" b="1" dirty="0" smtClean="0">
                <a:latin typeface="Segoe Print" pitchFamily="2" charset="0"/>
              </a:rPr>
              <a:t>               	</a:t>
            </a:r>
            <a:r>
              <a:rPr lang="en-US" sz="3600" b="1" dirty="0" err="1" smtClean="0">
                <a:latin typeface="Segoe Print" pitchFamily="2" charset="0"/>
              </a:rPr>
              <a:t>cucinare</a:t>
            </a:r>
            <a:endParaRPr lang="en-US" sz="3600" b="1" dirty="0" smtClean="0">
              <a:latin typeface="Segoe Print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[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Студент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             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хочет 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    	</a:t>
            </a: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готовить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]</a:t>
            </a:r>
            <a:endParaRPr lang="ru-RU" sz="3600" b="1" dirty="0">
              <a:solidFill>
                <a:schemeClr val="bg1">
                  <a:lumMod val="50000"/>
                </a:schemeClr>
              </a:solidFill>
              <a:latin typeface="Segoe Print" pitchFamily="2" charset="0"/>
            </a:endParaRPr>
          </a:p>
          <a:p>
            <a:pPr marL="0" indent="0">
              <a:buFont typeface="Arial" pitchFamily="34" charset="0"/>
              <a:buNone/>
            </a:pPr>
            <a:endParaRPr lang="en-US" sz="3800" b="1" dirty="0" smtClean="0">
              <a:latin typeface="Segoe Print" pitchFamily="2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3800" b="1" dirty="0" smtClean="0">
                <a:solidFill>
                  <a:schemeClr val="bg1">
                    <a:lumMod val="50000"/>
                  </a:schemeClr>
                </a:solidFill>
                <a:latin typeface="Segoe Print" pitchFamily="2" charset="0"/>
              </a:rPr>
              <a:t>		      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4912" y="3756911"/>
            <a:ext cx="8565896" cy="2520280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1685312" y="3824593"/>
            <a:ext cx="7270342" cy="2492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МОДАЛЬНЫЕ ГЛАГОЛЫ ОЧЕНЬ УДОБНЫ, ПОТОМУ ЧТО, ЗНАЯ ИХ СПРЯЖЕНИЕ, МЫ МОЖЕМ ЯСНО И ПРОСТО ВЫРАЖАТЬ НАШИ ЭЛЕМЕНТАРНЫЕ ПОТРЕБНОСТИ ИЛИ ЗАДАВАТЬ ПРОСТЫЕ ВОПРОСЫ, НЕ СТРОЯ ПРИ ЭТОМ СЛИШКОМ СЛОЖНЫЕ ФРАЗЫ.  ДОСТАТОЧНО ДОБАВИТЬ ИНФИНИТИВ ГЛАГОЛА, ЧТОБЫ ПОЛУЧИТЬ ГОТОВУЮ ФРАЗУ</a:t>
            </a: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ВЫРАЖЕНИЕ ПОТРЕБНОСТИ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ru-RU" sz="1100" b="1" dirty="0" smtClean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:  </a:t>
            </a:r>
            <a:r>
              <a:rPr lang="en-US" sz="1800" b="1" dirty="0" err="1">
                <a:latin typeface="Segoe Print" pitchFamily="2" charset="0"/>
              </a:rPr>
              <a:t>V</a:t>
            </a:r>
            <a:r>
              <a:rPr lang="en-US" sz="1800" b="1" dirty="0" err="1" smtClean="0">
                <a:latin typeface="Segoe Print" pitchFamily="2" charset="0"/>
              </a:rPr>
              <a:t>orrei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r>
              <a:rPr lang="en-US" sz="1800" b="1" dirty="0" err="1" smtClean="0">
                <a:latin typeface="Segoe Print" pitchFamily="2" charset="0"/>
              </a:rPr>
              <a:t>mangiare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endParaRPr lang="en-US" sz="1800" b="1" dirty="0">
              <a:latin typeface="Segoe Print" pitchFamily="2" charset="0"/>
            </a:endParaRP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ВЫРАЖЕНИЕ НЕОБХОДИМОСТИ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’:</a:t>
            </a:r>
            <a:r>
              <a:rPr lang="en-US" sz="1100" b="1" dirty="0" smtClean="0">
                <a:solidFill>
                  <a:srgbClr val="7030A0"/>
                </a:solidFill>
                <a:latin typeface="Comic Sans MS" pitchFamily="66" charset="0"/>
              </a:rPr>
              <a:t>  </a:t>
            </a:r>
            <a:r>
              <a:rPr lang="en-US" sz="1800" b="1" dirty="0" err="1">
                <a:latin typeface="Segoe Print" pitchFamily="2" charset="0"/>
              </a:rPr>
              <a:t>D</a:t>
            </a:r>
            <a:r>
              <a:rPr lang="en-US" sz="1800" b="1" dirty="0" err="1" smtClean="0">
                <a:latin typeface="Segoe Print" pitchFamily="2" charset="0"/>
              </a:rPr>
              <a:t>evo</a:t>
            </a:r>
            <a:r>
              <a:rPr lang="en-US" sz="1800" b="1" dirty="0" smtClean="0">
                <a:latin typeface="Segoe Print" pitchFamily="2" charset="0"/>
              </a:rPr>
              <a:t> andare </a:t>
            </a:r>
            <a:r>
              <a:rPr lang="en-US" sz="1800" b="1" dirty="0" err="1" smtClean="0">
                <a:latin typeface="Segoe Print" pitchFamily="2" charset="0"/>
              </a:rPr>
              <a:t>perche</a:t>
            </a:r>
            <a:r>
              <a:rPr lang="en-US" sz="1800" b="1" dirty="0" smtClean="0">
                <a:latin typeface="Segoe Print" pitchFamily="2" charset="0"/>
              </a:rPr>
              <a:t>’ </a:t>
            </a:r>
            <a:r>
              <a:rPr lang="en-US" sz="1800" b="1" dirty="0" err="1" smtClean="0">
                <a:latin typeface="Segoe Print" pitchFamily="2" charset="0"/>
              </a:rPr>
              <a:t>devo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r>
              <a:rPr lang="en-US" sz="1800" b="1" dirty="0" err="1" smtClean="0">
                <a:latin typeface="Segoe Print" pitchFamily="2" charset="0"/>
              </a:rPr>
              <a:t>studiare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ПОСТАНОВКА ВОПРОСА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: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sz="1100" b="1" dirty="0" smtClean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:  </a:t>
            </a:r>
            <a:r>
              <a:rPr lang="en-US" sz="1800" b="1" dirty="0" err="1" smtClean="0">
                <a:latin typeface="Segoe Print" pitchFamily="2" charset="0"/>
              </a:rPr>
              <a:t>Posso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r>
              <a:rPr lang="en-US" sz="1800" b="1" dirty="0" err="1" smtClean="0">
                <a:latin typeface="Segoe Print" pitchFamily="2" charset="0"/>
              </a:rPr>
              <a:t>fumare</a:t>
            </a:r>
            <a:r>
              <a:rPr lang="en-US" sz="1800" b="1" dirty="0" smtClean="0">
                <a:latin typeface="Segoe Print" pitchFamily="2" charset="0"/>
              </a:rPr>
              <a:t>?</a:t>
            </a:r>
          </a:p>
          <a:p>
            <a:pPr marL="0" indent="0">
              <a:buNone/>
            </a:pP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ВЫРАЖЕНИЕ ОТНОШЕНИЯ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/</a:t>
            </a:r>
            <a:r>
              <a:rPr lang="ru-RU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СПОСОБНОСТИ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: </a:t>
            </a:r>
            <a:r>
              <a:rPr lang="ru-RU" sz="1100" b="1" dirty="0">
                <a:solidFill>
                  <a:srgbClr val="7030A0"/>
                </a:solidFill>
                <a:latin typeface="Comic Sans MS" pitchFamily="66" charset="0"/>
              </a:rPr>
              <a:t>НАПРИМЕР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:  </a:t>
            </a:r>
            <a:r>
              <a:rPr lang="en-US" sz="1800" b="1" dirty="0" smtClean="0">
                <a:latin typeface="Segoe Print" pitchFamily="2" charset="0"/>
              </a:rPr>
              <a:t>Io so </a:t>
            </a:r>
            <a:r>
              <a:rPr lang="en-US" sz="1800" b="1" dirty="0" err="1" smtClean="0">
                <a:latin typeface="Segoe Print" pitchFamily="2" charset="0"/>
              </a:rPr>
              <a:t>cucinare</a:t>
            </a:r>
            <a:r>
              <a:rPr lang="en-US" sz="1800" b="1" dirty="0" smtClean="0">
                <a:latin typeface="Segoe Print" pitchFamily="2" charset="0"/>
              </a:rPr>
              <a:t> </a:t>
            </a:r>
            <a:endParaRPr lang="en-US" sz="1800" b="1" dirty="0">
              <a:latin typeface="Segoe Print" pitchFamily="2" charset="0"/>
            </a:endParaRPr>
          </a:p>
          <a:p>
            <a:pPr marL="0" indent="0">
              <a:buNone/>
            </a:pPr>
            <a:endParaRPr lang="ru-RU" sz="17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  <a:p>
            <a:pPr marL="0" indent="0">
              <a:buFont typeface="Arial" pitchFamily="34" charset="0"/>
              <a:buNone/>
            </a:pPr>
            <a:endParaRPr lang="en-US" sz="1200" b="1" dirty="0" smtClean="0">
              <a:solidFill>
                <a:schemeClr val="bg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5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238" y="4134019"/>
            <a:ext cx="1194074" cy="11135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89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2420888"/>
            <a:ext cx="8712968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ARRIVEDERCI ALLA</a:t>
            </a:r>
          </a:p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PROSSIMA LEZIONE</a:t>
            </a:r>
          </a:p>
        </p:txBody>
      </p:sp>
    </p:spTree>
    <p:extLst>
      <p:ext uri="{BB962C8B-B14F-4D97-AF65-F5344CB8AC3E}">
        <p14:creationId xmlns:p14="http://schemas.microsoft.com/office/powerpoint/2010/main" val="3467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4702</TotalTime>
  <Words>344</Words>
  <Application>Microsoft Office PowerPoint</Application>
  <PresentationFormat>Экран (4:3)</PresentationFormat>
  <Paragraphs>66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Brush Script MT</vt:lpstr>
      <vt:lpstr>Calibri</vt:lpstr>
      <vt:lpstr>Comic Sans MS</vt:lpstr>
      <vt:lpstr>Segoe Print</vt:lpstr>
      <vt:lpstr>Segoe Script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ALFASHOOL.ORG</dc:creator>
  <cp:lastModifiedBy>ALFASCHOOL.ORG</cp:lastModifiedBy>
  <cp:revision>224</cp:revision>
  <dcterms:created xsi:type="dcterms:W3CDTF">2018-01-29T18:25:33Z</dcterms:created>
  <dcterms:modified xsi:type="dcterms:W3CDTF">2019-07-04T15:05:12Z</dcterms:modified>
</cp:coreProperties>
</file>