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278" r:id="rId2"/>
    <p:sldId id="266" r:id="rId3"/>
    <p:sldId id="260" r:id="rId4"/>
    <p:sldId id="273" r:id="rId5"/>
    <p:sldId id="283" r:id="rId6"/>
    <p:sldId id="284" r:id="rId7"/>
    <p:sldId id="285" r:id="rId8"/>
    <p:sldId id="286" r:id="rId9"/>
    <p:sldId id="281" r:id="rId10"/>
    <p:sldId id="282" r:id="rId11"/>
    <p:sldId id="287" r:id="rId12"/>
    <p:sldId id="288" r:id="rId13"/>
    <p:sldId id="289" r:id="rId14"/>
    <p:sldId id="290" r:id="rId15"/>
    <p:sldId id="291" r:id="rId16"/>
    <p:sldId id="29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4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82" autoAdjust="0"/>
    <p:restoredTop sz="94660"/>
  </p:normalViewPr>
  <p:slideViewPr>
    <p:cSldViewPr>
      <p:cViewPr>
        <p:scale>
          <a:sx n="125" d="100"/>
          <a:sy n="125" d="100"/>
        </p:scale>
        <p:origin x="-1608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9C2268-89A4-4D24-A024-185137EF9D65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3C89EC-3E4B-423F-87D7-B704241750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4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3C89EC-3E4B-423F-87D7-B7042417508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832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8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7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8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275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3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0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54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01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0CA46-2427-421E-A667-C9FB9DD9AF7A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97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0CA46-2427-421E-A667-C9FB9DD9AF7A}" type="datetimeFigureOut">
              <a:rPr lang="ru-RU" smtClean="0"/>
              <a:t>16.03.2018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363F0-2E97-45D0-A15C-D95834A93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68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928259"/>
            <a:ext cx="1569778" cy="1567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15516" y="908720"/>
            <a:ext cx="8712968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61248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+7</a:t>
            </a:r>
            <a:r>
              <a:rPr lang="ru-RU" sz="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итальянского языка в Москве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683568" y="2276475"/>
            <a:ext cx="8244532" cy="29527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GLI ARTICOLI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1340768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LEZIONE 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№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0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03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6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512" y="638118"/>
            <a:ext cx="1112895" cy="1111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15516" y="908720"/>
            <a:ext cx="8712968" cy="43924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661248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+7</a:t>
            </a:r>
            <a:r>
              <a:rPr lang="ru-RU" sz="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9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итальянского языка в Москве</a:t>
            </a:r>
            <a:endParaRPr lang="ru-R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"/>
          </p:nvPr>
        </p:nvSpPr>
        <p:spPr>
          <a:xfrm>
            <a:off x="755576" y="4365104"/>
            <a:ext cx="7632848" cy="86412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СБЕРКАРТА № </a:t>
            </a:r>
            <a:r>
              <a:rPr lang="ru-RU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4173 </a:t>
            </a:r>
            <a:r>
              <a:rPr lang="ru-RU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9800 3551 6679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50066" y="1223249"/>
            <a:ext cx="71943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ARRIVEDERCI ALLA PROSSIMA LEZIONE</a:t>
            </a:r>
          </a:p>
          <a:p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3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6266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877151" y="165714"/>
            <a:ext cx="620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677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6266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877151" y="165714"/>
            <a:ext cx="620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677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6266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877151" y="165714"/>
            <a:ext cx="620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677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6266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877151" y="165714"/>
            <a:ext cx="620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677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6266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877151" y="165714"/>
            <a:ext cx="620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677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6266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877151" y="165714"/>
            <a:ext cx="620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677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6612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+7</a:t>
            </a:r>
            <a:r>
              <a:rPr lang="ru-RU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76" y="620688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79712" y="802668"/>
            <a:ext cx="620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089377" y="1379451"/>
            <a:ext cx="6965245" cy="679299"/>
          </a:xfrm>
        </p:spPr>
        <p:txBody>
          <a:bodyPr>
            <a:noAutofit/>
          </a:bodyPr>
          <a:lstStyle/>
          <a:p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Gli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articoli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Gulim" pitchFamily="34" charset="-127"/>
              <a:cs typeface="Consolas" pitchFamily="49" charset="0"/>
            </a:endParaRPr>
          </a:p>
        </p:txBody>
      </p:sp>
      <p:pic>
        <p:nvPicPr>
          <p:cNvPr id="1030" name="Picture 6" descr="C:\Users\ALFASHOOL.ORG\AppData\Local\Microsoft\Windows\Temporary Internet Files\Content.IE5\7MEL2U4L\grammatica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714" y="2173127"/>
            <a:ext cx="4226572" cy="316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24544" y="574489"/>
            <a:ext cx="9649072" cy="5993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L’articolo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determinativo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Gulim" pitchFamily="34" charset="-127"/>
              <a:cs typeface="Consolas" pitchFamily="49" charset="0"/>
            </a:endParaRPr>
          </a:p>
          <a:p>
            <a:pPr marL="0" indent="0" algn="ctr">
              <a:buNone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  <a:ea typeface="Gulim" pitchFamily="34" charset="-127"/>
              <a:cs typeface="Consolas" pitchFamily="49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6266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877151" y="165714"/>
            <a:ext cx="620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677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81" y="1036766"/>
            <a:ext cx="9147077" cy="5272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92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200800" cy="5472608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L’articolo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determinativo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si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usa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: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                 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Определенная артикль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используется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: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]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2400" b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800" b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1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en-US" sz="1800" dirty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per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indicare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oggetti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 o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persone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specifici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: </a:t>
            </a:r>
            <a:endParaRPr lang="ru-RU" sz="1800" dirty="0">
              <a:latin typeface="Candara" pitchFamily="34" charset="0"/>
              <a:ea typeface="Gulim" pitchFamily="34" charset="-127"/>
              <a:cs typeface="Consolas" pitchFamily="49" charset="0"/>
            </a:endParaRPr>
          </a:p>
          <a:p>
            <a:pPr algn="l"/>
            <a:r>
              <a:rPr lang="ru-RU" sz="1800" i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[Чтобы указать конкретные объекты или людей:]</a:t>
            </a:r>
          </a:p>
          <a:p>
            <a:pPr algn="l"/>
            <a:r>
              <a:rPr lang="ru-RU" sz="1800" b="1" i="1" dirty="0" err="1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Questa</a:t>
            </a:r>
            <a:r>
              <a:rPr lang="ru-RU" sz="1800" b="1" i="1" dirty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è </a:t>
            </a:r>
            <a:r>
              <a:rPr lang="ru-RU" sz="1800" b="1" i="1" dirty="0" err="1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la</a:t>
            </a:r>
            <a:r>
              <a:rPr lang="ru-RU" sz="1800" b="1" i="1" dirty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ru-RU" sz="1800" b="1" i="1" dirty="0" err="1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macchina</a:t>
            </a:r>
            <a:r>
              <a:rPr lang="ru-RU" sz="1800" b="1" i="1" dirty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che</a:t>
            </a:r>
            <a:r>
              <a:rPr lang="ru-RU" sz="1800" b="1" i="1" dirty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ho</a:t>
            </a:r>
            <a:r>
              <a:rPr lang="ru-RU" sz="1800" b="1" i="1" dirty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comprato</a:t>
            </a:r>
            <a:r>
              <a:rPr lang="ru-RU" sz="1800" b="1" i="1" dirty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 </a:t>
            </a:r>
            <a:endParaRPr lang="ru-RU" sz="1800" dirty="0">
              <a:solidFill>
                <a:srgbClr val="0070C0"/>
              </a:solidFill>
              <a:latin typeface="Candara" pitchFamily="34" charset="0"/>
              <a:ea typeface="Gulim" pitchFamily="34" charset="-127"/>
              <a:cs typeface="Consolas" pitchFamily="49" charset="0"/>
            </a:endParaRPr>
          </a:p>
          <a:p>
            <a:pPr algn="l"/>
            <a:r>
              <a:rPr lang="ru-RU" sz="1600" i="1" dirty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Это тот автомобиль, который я купил</a:t>
            </a:r>
            <a:endParaRPr lang="ru-RU" sz="1600" dirty="0">
              <a:solidFill>
                <a:srgbClr val="00B0F0"/>
              </a:solidFill>
              <a:latin typeface="Candara" pitchFamily="34" charset="0"/>
              <a:ea typeface="Gulim" pitchFamily="34" charset="-127"/>
              <a:cs typeface="Consolas" pitchFamily="49" charset="0"/>
            </a:endParaRPr>
          </a:p>
          <a:p>
            <a:pPr algn="l"/>
            <a:r>
              <a:rPr lang="ru-RU" sz="1800" dirty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</a:p>
          <a:p>
            <a:pPr algn="l"/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2. </a:t>
            </a:r>
            <a:r>
              <a:rPr lang="en-US" sz="1800" b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con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gli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aggettivi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 e i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pronomi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possessivi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: </a:t>
            </a:r>
            <a:endParaRPr lang="ru-RU" sz="1800" dirty="0">
              <a:latin typeface="Candara" pitchFamily="34" charset="0"/>
              <a:ea typeface="Gulim" pitchFamily="34" charset="-127"/>
              <a:cs typeface="Consolas" pitchFamily="49" charset="0"/>
            </a:endParaRPr>
          </a:p>
          <a:p>
            <a:pPr algn="l"/>
            <a:r>
              <a:rPr lang="ru-RU" sz="1800" i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притяжательными прилагательными и местоимениями:]</a:t>
            </a:r>
          </a:p>
          <a:p>
            <a:pPr algn="l"/>
            <a:r>
              <a:rPr lang="ru-RU" sz="1800" b="1" i="1" dirty="0" err="1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Il</a:t>
            </a:r>
            <a:r>
              <a:rPr lang="ru-RU" sz="1800" b="1" i="1" dirty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ru-RU" sz="1800" b="1" i="1" dirty="0" err="1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mio</a:t>
            </a:r>
            <a:r>
              <a:rPr lang="ru-RU" sz="1800" b="1" i="1" dirty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lavoro</a:t>
            </a:r>
            <a:r>
              <a:rPr lang="ru-RU" sz="1800" b="1" i="1" dirty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mi</a:t>
            </a:r>
            <a:r>
              <a:rPr lang="ru-RU" sz="1800" b="1" i="1" dirty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piace</a:t>
            </a:r>
            <a:r>
              <a:rPr lang="ru-RU" sz="1800" b="1" i="1" dirty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endParaRPr lang="ru-RU" sz="1800" dirty="0">
              <a:solidFill>
                <a:srgbClr val="0070C0"/>
              </a:solidFill>
              <a:latin typeface="Candara" pitchFamily="34" charset="0"/>
              <a:ea typeface="Gulim" pitchFamily="34" charset="-127"/>
              <a:cs typeface="Consolas" pitchFamily="49" charset="0"/>
            </a:endParaRPr>
          </a:p>
          <a:p>
            <a:pPr algn="l"/>
            <a:r>
              <a:rPr lang="ru-RU" sz="1600" i="1" dirty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Мне нравится моя работа.</a:t>
            </a:r>
            <a:endParaRPr lang="ru-RU" sz="1600" dirty="0">
              <a:solidFill>
                <a:srgbClr val="00B0F0"/>
              </a:solidFill>
              <a:latin typeface="Candara" pitchFamily="34" charset="0"/>
              <a:ea typeface="Gulim" pitchFamily="34" charset="-127"/>
              <a:cs typeface="Consolas" pitchFamily="49" charset="0"/>
            </a:endParaRPr>
          </a:p>
          <a:p>
            <a:pPr algn="l"/>
            <a:r>
              <a:rPr lang="en-US" sz="1800" b="1" i="1" dirty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endParaRPr lang="ru-RU" sz="1800" dirty="0">
              <a:latin typeface="Candara" pitchFamily="34" charset="0"/>
              <a:ea typeface="Gulim" pitchFamily="34" charset="-127"/>
              <a:cs typeface="Consolas" pitchFamily="49" charset="0"/>
            </a:endParaRPr>
          </a:p>
          <a:p>
            <a:pPr algn="l"/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3. </a:t>
            </a:r>
            <a:r>
              <a:rPr lang="en-US" sz="1800" b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con 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i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nomi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astratti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 o di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significato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generale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,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compresi</a:t>
            </a:r>
            <a:r>
              <a:rPr lang="en-US" sz="1800" b="1" dirty="0">
                <a:latin typeface="Candara" pitchFamily="34" charset="0"/>
                <a:ea typeface="Gulim" pitchFamily="34" charset="-127"/>
                <a:cs typeface="Consolas" pitchFamily="49" charset="0"/>
              </a:rPr>
              <a:t> i </a:t>
            </a:r>
            <a:r>
              <a:rPr lang="en-US" sz="1800" b="1" dirty="0" err="1">
                <a:latin typeface="Candara" pitchFamily="34" charset="0"/>
                <a:ea typeface="Gulim" pitchFamily="34" charset="-127"/>
                <a:cs typeface="Consolas" pitchFamily="49" charset="0"/>
              </a:rPr>
              <a:t>colori</a:t>
            </a:r>
            <a:r>
              <a:rPr lang="en-US" sz="1800" dirty="0">
                <a:latin typeface="Candara" pitchFamily="34" charset="0"/>
                <a:ea typeface="Gulim" pitchFamily="34" charset="-127"/>
                <a:cs typeface="Consolas" pitchFamily="49" charset="0"/>
              </a:rPr>
              <a:t>:</a:t>
            </a:r>
            <a:endParaRPr lang="ru-RU" sz="1800" dirty="0">
              <a:latin typeface="Candara" pitchFamily="34" charset="0"/>
              <a:ea typeface="Gulim" pitchFamily="34" charset="-127"/>
              <a:cs typeface="Consolas" pitchFamily="49" charset="0"/>
            </a:endParaRPr>
          </a:p>
          <a:p>
            <a:pPr algn="l"/>
            <a:r>
              <a:rPr lang="ru-RU" sz="1800" i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абстрактными или </a:t>
            </a:r>
            <a:r>
              <a:rPr lang="ru-RU" sz="18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основными значениями, </a:t>
            </a:r>
            <a:r>
              <a:rPr lang="ru-RU" sz="1800" i="1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включая цвета:]</a:t>
            </a:r>
          </a:p>
          <a:p>
            <a:pPr algn="l"/>
            <a:r>
              <a:rPr lang="ru-RU" sz="1800" b="1" i="1" dirty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Io </a:t>
            </a:r>
            <a:r>
              <a:rPr lang="en-US" sz="18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rispetto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8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</a:t>
            </a:r>
            <a:r>
              <a:rPr lang="ru-RU" sz="18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‘</a:t>
            </a:r>
            <a:r>
              <a:rPr lang="ru-RU" sz="18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amore</a:t>
            </a:r>
            <a:r>
              <a:rPr lang="ru-RU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  </a:t>
            </a:r>
            <a:r>
              <a:rPr lang="en-US" sz="1800" b="1" i="1" dirty="0">
                <a:latin typeface="Candara" pitchFamily="34" charset="0"/>
                <a:ea typeface="Gulim" pitchFamily="34" charset="-127"/>
                <a:cs typeface="Consolas" pitchFamily="49" charset="0"/>
              </a:rPr>
              <a:t>		</a:t>
            </a:r>
            <a:r>
              <a:rPr lang="ru-RU" sz="18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Mi</a:t>
            </a:r>
            <a:r>
              <a:rPr lang="ru-RU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800" b="1" i="1" dirty="0" err="1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piace</a:t>
            </a:r>
            <a:r>
              <a:rPr lang="ru-RU" sz="1800" b="1" i="1" dirty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ru-RU" sz="1800" b="1" i="1" dirty="0" err="1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il</a:t>
            </a:r>
            <a:r>
              <a:rPr lang="ru-RU" sz="1800" b="1" i="1" dirty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ru-RU" sz="18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bianco</a:t>
            </a:r>
            <a:r>
              <a:rPr lang="ru-RU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en-US" sz="1800" dirty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800" dirty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i="1" dirty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Любовь не имеет возраста. </a:t>
            </a:r>
            <a:r>
              <a:rPr lang="en-US" sz="1600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ru-RU" sz="1600" i="1" dirty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Я люблю белый</a:t>
            </a:r>
            <a:r>
              <a:rPr lang="en-US" sz="1600" i="1" dirty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endParaRPr lang="ru-RU" sz="1600" i="1" dirty="0">
              <a:solidFill>
                <a:srgbClr val="00B0F0"/>
              </a:solidFill>
              <a:latin typeface="Candara" pitchFamily="34" charset="0"/>
              <a:ea typeface="Gulim" pitchFamily="34" charset="-127"/>
              <a:cs typeface="Consolas" pitchFamily="49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9677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6266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877151" y="165714"/>
            <a:ext cx="620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8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6266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877151" y="165714"/>
            <a:ext cx="620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677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51520" y="548680"/>
            <a:ext cx="8640960" cy="54726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4.  con le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parti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del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corpo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e i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vestiti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: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частями тела и одеждой:]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Mi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lavo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6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 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capelli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tutti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i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giorni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 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		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Mettiti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6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la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giacca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!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Я мою волосы каждый день</a:t>
            </a:r>
            <a:r>
              <a:rPr lang="en-US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 </a:t>
            </a:r>
            <a:r>
              <a:rPr lang="en-US" sz="1400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	 	</a:t>
            </a: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Надень куртку!</a:t>
            </a:r>
          </a:p>
          <a:p>
            <a:pPr algn="l"/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5. con le date, se non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sono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precedute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dal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giorno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della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settimana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e prima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delle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percentuali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датами (только число и год, но НЕ с днями недели)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и с процентами:]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Oggi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è </a:t>
            </a:r>
            <a:r>
              <a:rPr lang="en-US" sz="1600" b="1" i="1" dirty="0" err="1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il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26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Novembre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ru-RU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   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Oggi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è </a:t>
            </a:r>
            <a:r>
              <a:rPr lang="en-US" sz="1600" b="1" i="1" strike="sngStrike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strike="sngStrike" dirty="0" err="1" smtClean="0">
                <a:solidFill>
                  <a:srgbClr val="FF000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il</a:t>
            </a:r>
            <a:r>
              <a:rPr lang="en-US" sz="1600" b="1" i="1" strike="sngStrike" dirty="0" smtClean="0">
                <a:solidFill>
                  <a:srgbClr val="FF000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strike="sngStrike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giovedì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26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Novembre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   </a:t>
            </a:r>
            <a:r>
              <a:rPr lang="ru-RU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  </a:t>
            </a:r>
            <a:r>
              <a:rPr lang="en-US" sz="16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Il 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1</a:t>
            </a:r>
            <a:r>
              <a:rPr lang="ru-RU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5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%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degli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italiani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e’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disoccupato</a:t>
            </a:r>
            <a:r>
              <a:rPr lang="ru-RU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Сегодня , 26 ноября. </a:t>
            </a:r>
            <a:r>
              <a:rPr lang="ru-RU" sz="1400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en-US" sz="1400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400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      </a:t>
            </a: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Сегодня четверг</a:t>
            </a:r>
            <a:r>
              <a:rPr lang="en-US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, 26 </a:t>
            </a: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ноября</a:t>
            </a:r>
            <a:r>
              <a:rPr lang="en-US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    </a:t>
            </a:r>
            <a:r>
              <a:rPr lang="en-US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            </a:t>
            </a: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    </a:t>
            </a:r>
            <a:r>
              <a:rPr lang="en-US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15% итальянцев-безработные </a:t>
            </a:r>
          </a:p>
          <a:p>
            <a:pPr algn="l"/>
            <a:r>
              <a:rPr lang="en-US" sz="1600" b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600" b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6. con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valore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temporale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: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временем и выражениями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: </a:t>
            </a: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утром, вечером…]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Sono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6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le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ru-RU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(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ore</a:t>
            </a:r>
            <a:r>
              <a:rPr lang="ru-RU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)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sedici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e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quindici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 	</a:t>
            </a:r>
            <a:r>
              <a:rPr lang="en-US" sz="16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La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mattina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vado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a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scuola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e </a:t>
            </a:r>
            <a:r>
              <a:rPr lang="en-US" sz="16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la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sera</a:t>
            </a:r>
            <a:r>
              <a:rPr lang="ru-RU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</a:t>
            </a:r>
            <a:r>
              <a:rPr lang="en-US" sz="16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guardo</a:t>
            </a:r>
            <a:r>
              <a:rPr lang="en-US" sz="16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la T V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Сейчас, 16:15		</a:t>
            </a:r>
            <a:r>
              <a:rPr lang="en-US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        </a:t>
            </a: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Утром я иду в школу</a:t>
            </a:r>
            <a:r>
              <a:rPr lang="en-US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а вечером смотрю ТВ</a:t>
            </a:r>
            <a:r>
              <a:rPr lang="en-US" sz="1600" b="1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600" b="1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7. con i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giorni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della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settimana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per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indicare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azioni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ripetute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e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abituali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: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днями недели, чтобы указать привычное действие:]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b="1" i="1" dirty="0" err="1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Il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martedì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e </a:t>
            </a:r>
            <a:r>
              <a:rPr lang="en-US" sz="1600" b="1" i="1" dirty="0" err="1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il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giovedì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vado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in </a:t>
            </a:r>
            <a:r>
              <a:rPr lang="en-US" sz="16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palestra</a:t>
            </a:r>
            <a:r>
              <a:rPr lang="en-US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По вторникам и четвергам я иду в спортзал.</a:t>
            </a:r>
            <a:r>
              <a:rPr lang="en-US" sz="1800" b="1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800" b="1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endParaRPr lang="ru-RU" sz="1800" b="1" i="1" dirty="0">
              <a:latin typeface="Candara" pitchFamily="34" charset="0"/>
              <a:ea typeface="Gulim" pitchFamily="34" charset="-127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9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6266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877151" y="165714"/>
            <a:ext cx="620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677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9512" y="404664"/>
            <a:ext cx="8424936" cy="6192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8. nelle descrizioni fisiche, con il verbo avere:</a:t>
            </a:r>
            <a: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i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описанием внешности через глагол </a:t>
            </a:r>
            <a:r>
              <a:rPr lang="en-US" sz="1600" i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AVERE</a:t>
            </a:r>
            <a:r>
              <a:rPr lang="ru-RU" sz="1600" i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]</a:t>
            </a:r>
            <a: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Marco ha </a:t>
            </a:r>
            <a:r>
              <a:rPr lang="en-US" sz="1600" b="1" i="1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</a:t>
            </a:r>
            <a:r>
              <a:rPr lang="en-US" sz="1600" b="1" i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capelli neri</a:t>
            </a: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У Марко черные волосы</a:t>
            </a:r>
            <a:r>
              <a:rPr lang="en-US" sz="1400" b="1" i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9. con i titoli di rango o professoni seguiti da un nome:</a:t>
            </a:r>
            <a: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i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титулами людей и  названиями профессий ]</a:t>
            </a:r>
            <a: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La</a:t>
            </a: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600" b="1" i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regina Maria Antonietta morì nel 1793.</a:t>
            </a: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en-US" sz="1600" b="1" i="1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ru-RU" sz="1600" b="1" i="1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en-US" sz="1600" b="1" i="1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Il </a:t>
            </a:r>
            <a:r>
              <a:rPr lang="en-US" sz="1600" b="1" i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Dottor Rossi è un ottimo chirurgo</a:t>
            </a: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Королева М. Антуанетта умерла в 1793 году. 		</a:t>
            </a:r>
            <a:r>
              <a:rPr lang="en-US" sz="1400" b="1" i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Доктор Росси - отличный хирург</a:t>
            </a:r>
            <a:r>
              <a:rPr lang="en-US" sz="1400" i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ru-RU" sz="1600" smtClean="0">
                <a:solidFill>
                  <a:srgbClr val="00B0F0"/>
                </a:solidFill>
              </a:rPr>
              <a:t/>
            </a:r>
            <a:br>
              <a:rPr lang="ru-RU" sz="1600" smtClean="0">
                <a:solidFill>
                  <a:srgbClr val="00B0F0"/>
                </a:solidFill>
              </a:rPr>
            </a:br>
            <a:r>
              <a:rPr lang="ru-RU" sz="1600" i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i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10. con la maggior parte dei nomi geografici (ma NON con i nomi di città), </a:t>
            </a:r>
            <a:b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2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tranne quando -</a:t>
            </a:r>
            <a:r>
              <a:rPr lang="en-US" sz="1200" b="1" i="1" smtClean="0">
                <a:solidFill>
                  <a:srgbClr val="7030A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in</a:t>
            </a:r>
            <a:r>
              <a:rPr lang="en-US" sz="12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- o -</a:t>
            </a:r>
            <a:r>
              <a:rPr lang="en-US" sz="1200" b="1" i="1" smtClean="0">
                <a:solidFill>
                  <a:srgbClr val="7030A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di</a:t>
            </a:r>
            <a:r>
              <a:rPr lang="en-US" sz="12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- precedono nomi geografici femminili singolari:</a:t>
            </a:r>
            <a: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i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географическими названиями, КРОМЕ  городов и мал. островов]</a:t>
            </a: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L‘</a:t>
            </a: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Italia è una penisola. 	</a:t>
            </a:r>
            <a: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           </a:t>
            </a: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Vado a vivere </a:t>
            </a:r>
            <a:r>
              <a:rPr lang="en-US" sz="1600" b="1" i="1" smtClean="0">
                <a:solidFill>
                  <a:srgbClr val="7030A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in</a:t>
            </a: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Italia.	               Io sono </a:t>
            </a:r>
            <a:r>
              <a:rPr lang="en-US" sz="1600" b="1" i="1" smtClean="0">
                <a:solidFill>
                  <a:srgbClr val="7030A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di</a:t>
            </a: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Mosc</a:t>
            </a:r>
            <a: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а</a:t>
            </a: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Италия - полуостров. 	        </a:t>
            </a:r>
            <a:r>
              <a:rPr lang="en-US" sz="1400" b="1" i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     </a:t>
            </a:r>
            <a:r>
              <a:rPr lang="ru-RU" sz="1400" b="1" i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	                 Я буду жить в Италии.</a:t>
            </a:r>
            <a:r>
              <a:rPr lang="en-US" sz="1400" b="1" i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</a:t>
            </a:r>
            <a:r>
              <a:rPr lang="ru-RU" sz="1400" b="1" i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                         Я из Москвы</a:t>
            </a:r>
            <a:r>
              <a:rPr lang="ru-RU" sz="1600" b="1" i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b="1" i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11. con i nomi di lingue, può NON essere usato dopo i verbi parlare, insegnare,</a:t>
            </a:r>
            <a: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studiare e dopo -in- o -di–.</a:t>
            </a:r>
            <a: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i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названиями языков]</a:t>
            </a:r>
            <a: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Capisco </a:t>
            </a:r>
            <a:r>
              <a:rPr lang="en-US" sz="1600" b="1" i="1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lo</a:t>
            </a: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 spagnolo, ma non </a:t>
            </a:r>
            <a:r>
              <a:rPr lang="en-US" sz="1600" b="1" i="1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l‘ </a:t>
            </a: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italiano.</a:t>
            </a:r>
            <a: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en-US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Alex parla (l’) italiano abbastanza bene.</a:t>
            </a:r>
            <a: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Я понимаю испанский, но не итальянский. 	Алекс хорошо говорит по-итальянски.</a:t>
            </a:r>
            <a:r>
              <a:rPr lang="ru-RU" sz="1600" b="1" i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6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400" b="1" i="1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smtClean="0"/>
              <a:t/>
            </a:r>
            <a:br>
              <a:rPr lang="ru-RU" sz="1400" smtClean="0"/>
            </a:br>
            <a:endParaRPr lang="ru-RU" sz="1400" b="1" i="1" dirty="0">
              <a:latin typeface="Candara" pitchFamily="34" charset="0"/>
              <a:ea typeface="Gulim" pitchFamily="34" charset="-127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9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6266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877151" y="165714"/>
            <a:ext cx="620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677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4" y="1052736"/>
            <a:ext cx="9108503" cy="5148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96128" y="579308"/>
            <a:ext cx="4436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L’articolo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indeterminativo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099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 txBox="1">
            <a:spLocks/>
          </p:cNvSpPr>
          <p:nvPr/>
        </p:nvSpPr>
        <p:spPr>
          <a:xfrm rot="20049941">
            <a:off x="-2550530" y="-1704306"/>
            <a:ext cx="13678262" cy="6832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5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</a:t>
            </a:r>
            <a:r>
              <a:rPr lang="en-US" sz="1100" b="1" dirty="0" smtClean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-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www.alfaschool.org – </a:t>
            </a:r>
            <a:r>
              <a:rPr lang="ru-RU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школа итальянского языка -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Tel +7</a:t>
            </a:r>
            <a:r>
              <a:rPr lang="en-US" sz="4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906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737</a:t>
            </a:r>
            <a:r>
              <a:rPr lang="en-US" sz="6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 </a:t>
            </a:r>
            <a:r>
              <a:rPr lang="en-US" sz="1100" b="1" dirty="0">
                <a:solidFill>
                  <a:schemeClr val="bg1">
                    <a:lumMod val="85000"/>
                  </a:schemeClr>
                </a:solidFill>
                <a:latin typeface="Segoe Print" pitchFamily="2" charset="0"/>
              </a:rPr>
              <a:t>5098 - </a:t>
            </a:r>
            <a:endParaRPr lang="en-US" sz="11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-16266"/>
            <a:ext cx="765320" cy="76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877151" y="165714"/>
            <a:ext cx="6201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WWW.ALFASCHOOL.ORG 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TEL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+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906</a:t>
            </a:r>
            <a:r>
              <a:rPr lang="ru-RU" sz="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737</a:t>
            </a:r>
            <a:r>
              <a:rPr lang="ru-RU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5098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9677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32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Школа итал</a:t>
            </a: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ьянского</a:t>
            </a:r>
            <a:r>
              <a:rPr lang="ru-RU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языка в Москве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79512" y="908720"/>
            <a:ext cx="8856984" cy="51845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	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L’articolo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indeterminativo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si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usa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: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		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</a:t>
            </a:r>
            <a:r>
              <a:rPr lang="ru-RU" sz="24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Неопределенный артикль используется: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]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1. </a:t>
            </a:r>
            <a:r>
              <a:rPr lang="en-US" sz="18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persone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, </a:t>
            </a:r>
            <a:r>
              <a:rPr lang="en-US" sz="18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animali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o </a:t>
            </a:r>
            <a:r>
              <a:rPr lang="en-US" sz="18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cose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non </a:t>
            </a:r>
            <a:r>
              <a:rPr lang="en-US" sz="18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ancora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8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noti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a chi </a:t>
            </a:r>
            <a:r>
              <a:rPr lang="en-US" sz="18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ascolta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 o </a:t>
            </a:r>
            <a:r>
              <a:rPr lang="en-US" sz="1800" b="1" i="1" dirty="0" err="1" smtClean="0">
                <a:latin typeface="Candara" pitchFamily="34" charset="0"/>
                <a:ea typeface="Gulim" pitchFamily="34" charset="-127"/>
                <a:cs typeface="Consolas" pitchFamily="49" charset="0"/>
              </a:rPr>
              <a:t>legge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:</a:t>
            </a:r>
            <a:b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8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[с еще незнакомыми людьми, вещами ]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b="1" i="1" dirty="0" err="1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Una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en-US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persona </a:t>
            </a:r>
            <a:r>
              <a:rPr lang="en-US" sz="18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bussò</a:t>
            </a:r>
            <a:r>
              <a:rPr lang="en-US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alla</a:t>
            </a:r>
            <a:r>
              <a:rPr lang="en-US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porta</a:t>
            </a:r>
            <a:r>
              <a:rPr lang="en-US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; </a:t>
            </a: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6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(</a:t>
            </a:r>
            <a:r>
              <a:rPr lang="ru-RU" sz="16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какой-то</a:t>
            </a:r>
            <a:r>
              <a:rPr lang="en-US" sz="16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) </a:t>
            </a:r>
            <a:r>
              <a:rPr lang="en-US" sz="1600" b="1" i="1" dirty="0" err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человек</a:t>
            </a:r>
            <a:r>
              <a:rPr lang="en-US" sz="16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1600" b="1" i="1" dirty="0" err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постучал</a:t>
            </a:r>
            <a:r>
              <a:rPr lang="en-US" sz="16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 в </a:t>
            </a:r>
            <a:r>
              <a:rPr lang="en-US" sz="1600" b="1" i="1" dirty="0" err="1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дверь</a:t>
            </a:r>
            <a:r>
              <a:rPr lang="en-US" sz="16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;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en-US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2. </a:t>
            </a:r>
            <a:r>
              <a:rPr lang="it-IT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> persone, animali o cose appartenenti a un insieme indeterminato e che nomimiamo per la prima volta in un discorso: </a:t>
            </a:r>
            <a:br>
              <a:rPr lang="it-IT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800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[когда в речи  мы говорим в первый раз о чем-то или о ком-то]</a:t>
            </a:r>
            <a:r>
              <a:rPr lang="ru-RU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it-IT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vorrei </a:t>
            </a:r>
            <a:r>
              <a:rPr lang="it-IT" sz="18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un</a:t>
            </a:r>
            <a:r>
              <a:rPr lang="it-IT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gelato; </a:t>
            </a:r>
            <a:r>
              <a:rPr lang="ru-RU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				</a:t>
            </a:r>
            <a:r>
              <a:rPr lang="it-IT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prend</a:t>
            </a:r>
            <a:r>
              <a:rPr lang="en-US" sz="1800" b="1" i="1" dirty="0" err="1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ete</a:t>
            </a:r>
            <a:r>
              <a:rPr lang="it-IT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</a:t>
            </a:r>
            <a:r>
              <a:rPr lang="it-IT" sz="1800" b="1" i="1" dirty="0" smtClean="0">
                <a:solidFill>
                  <a:srgbClr val="00B05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un</a:t>
            </a:r>
            <a:r>
              <a:rPr lang="it-IT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 foglio di carta</a:t>
            </a:r>
            <a:r>
              <a:rPr lang="en-US" sz="1800" b="1" i="1" dirty="0" smtClean="0">
                <a:solidFill>
                  <a:srgbClr val="0070C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.</a:t>
            </a:r>
            <a:r>
              <a:rPr lang="ru-RU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8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6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Я хотел бы мороженое;  </a:t>
            </a:r>
            <a:r>
              <a:rPr lang="ru-RU" sz="1600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en-US" sz="1600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ru-RU" sz="1600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	</a:t>
            </a:r>
            <a:r>
              <a:rPr lang="ru-RU" sz="1600" b="1" i="1" dirty="0" smtClean="0">
                <a:solidFill>
                  <a:srgbClr val="00B0F0"/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>возьмите лист бумаги.</a:t>
            </a:r>
            <a:r>
              <a:rPr lang="en-US" sz="1800" b="1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en-US" sz="1800" b="1" i="1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4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  <a:t/>
            </a:r>
            <a:br>
              <a:rPr lang="ru-RU" sz="1400" b="1" i="1" dirty="0" smtClean="0">
                <a:latin typeface="Candara" pitchFamily="34" charset="0"/>
                <a:ea typeface="Gulim" pitchFamily="34" charset="-127"/>
                <a:cs typeface="Consolas" pitchFamily="49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i="1" dirty="0">
              <a:latin typeface="Candara" pitchFamily="34" charset="0"/>
              <a:ea typeface="Gulim" pitchFamily="34" charset="-127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4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0259" y="1124744"/>
            <a:ext cx="5723468" cy="1512167"/>
          </a:xfrm>
        </p:spPr>
        <p:txBody>
          <a:bodyPr>
            <a:normAutofit fontScale="90000"/>
          </a:bodyPr>
          <a:lstStyle/>
          <a:p>
            <a:pPr algn="l"/>
            <a:r>
              <a:rPr lang="en-US" sz="1300" b="1" dirty="0">
                <a:latin typeface="Candara" pitchFamily="34" charset="0"/>
              </a:rPr>
              <a:t>1 Per </a:t>
            </a:r>
            <a:r>
              <a:rPr lang="en-US" sz="1300" b="1" dirty="0" err="1">
                <a:latin typeface="Candara" pitchFamily="34" charset="0"/>
              </a:rPr>
              <a:t>indicare</a:t>
            </a:r>
            <a:r>
              <a:rPr lang="en-US" sz="1300" b="1" dirty="0">
                <a:latin typeface="Candara" pitchFamily="34" charset="0"/>
              </a:rPr>
              <a:t> </a:t>
            </a:r>
            <a:r>
              <a:rPr lang="en-US" sz="1300" b="1" dirty="0" err="1">
                <a:latin typeface="Candara" pitchFamily="34" charset="0"/>
              </a:rPr>
              <a:t>una</a:t>
            </a:r>
            <a:r>
              <a:rPr lang="en-US" sz="1300" b="1" dirty="0">
                <a:latin typeface="Candara" pitchFamily="34" charset="0"/>
              </a:rPr>
              <a:t> parte del </a:t>
            </a:r>
            <a:r>
              <a:rPr lang="en-US" sz="1300" b="1" dirty="0" err="1">
                <a:latin typeface="Candara" pitchFamily="34" charset="0"/>
              </a:rPr>
              <a:t>tutto</a:t>
            </a:r>
            <a:r>
              <a:rPr lang="en-US" sz="1300" b="1" dirty="0">
                <a:latin typeface="Candara" pitchFamily="34" charset="0"/>
              </a:rPr>
              <a:t>, (in </a:t>
            </a:r>
            <a:r>
              <a:rPr lang="en-US" sz="1300" b="1" dirty="0" err="1">
                <a:latin typeface="Candara" pitchFamily="34" charset="0"/>
              </a:rPr>
              <a:t>russo</a:t>
            </a:r>
            <a:r>
              <a:rPr lang="en-US" sz="1300" b="1" dirty="0">
                <a:latin typeface="Candara" pitchFamily="34" charset="0"/>
              </a:rPr>
              <a:t> </a:t>
            </a:r>
            <a:r>
              <a:rPr lang="en-US" sz="1300" b="1" dirty="0" err="1" smtClean="0">
                <a:latin typeface="Candara" pitchFamily="34" charset="0"/>
              </a:rPr>
              <a:t>не</a:t>
            </a:r>
            <a:r>
              <a:rPr lang="ru-RU" sz="1300" b="1" dirty="0" smtClean="0">
                <a:latin typeface="Candara" pitchFamily="34" charset="0"/>
              </a:rPr>
              <a:t> </a:t>
            </a:r>
            <a:r>
              <a:rPr lang="en-US" sz="1300" b="1" dirty="0" err="1" smtClean="0">
                <a:latin typeface="Candara" pitchFamily="34" charset="0"/>
              </a:rPr>
              <a:t>мног</a:t>
            </a:r>
            <a:r>
              <a:rPr lang="ru-RU" sz="1300" b="1" dirty="0" smtClean="0">
                <a:latin typeface="Candara" pitchFamily="34" charset="0"/>
              </a:rPr>
              <a:t>о</a:t>
            </a:r>
            <a:r>
              <a:rPr lang="en-US" sz="1300" b="1" dirty="0" smtClean="0">
                <a:latin typeface="Candara" pitchFamily="34" charset="0"/>
              </a:rPr>
              <a:t>, </a:t>
            </a:r>
            <a:r>
              <a:rPr lang="en-US" sz="1300" b="1" dirty="0" err="1" smtClean="0">
                <a:latin typeface="Candara" pitchFamily="34" charset="0"/>
              </a:rPr>
              <a:t>нескол</a:t>
            </a:r>
            <a:r>
              <a:rPr lang="ru-RU" sz="1300" b="1" dirty="0" smtClean="0">
                <a:latin typeface="Candara" pitchFamily="34" charset="0"/>
              </a:rPr>
              <a:t>ь</a:t>
            </a:r>
            <a:r>
              <a:rPr lang="en-US" sz="1300" b="1" dirty="0" smtClean="0">
                <a:latin typeface="Candara" pitchFamily="34" charset="0"/>
              </a:rPr>
              <a:t>к</a:t>
            </a:r>
            <a:r>
              <a:rPr lang="ru-RU" sz="1300" b="1" dirty="0" smtClean="0">
                <a:latin typeface="Candara" pitchFamily="34" charset="0"/>
              </a:rPr>
              <a:t>о</a:t>
            </a:r>
            <a:r>
              <a:rPr lang="en-US" sz="1300" b="1" dirty="0" smtClean="0">
                <a:latin typeface="Candara" pitchFamily="34" charset="0"/>
              </a:rPr>
              <a:t>, </a:t>
            </a:r>
            <a:r>
              <a:rPr lang="en-US" sz="1300" b="1" dirty="0" err="1" smtClean="0">
                <a:latin typeface="Candara" pitchFamily="34" charset="0"/>
              </a:rPr>
              <a:t>нек</a:t>
            </a:r>
            <a:r>
              <a:rPr lang="ru-RU" sz="1300" b="1" dirty="0" smtClean="0">
                <a:latin typeface="Candara" pitchFamily="34" charset="0"/>
              </a:rPr>
              <a:t>о</a:t>
            </a:r>
            <a:r>
              <a:rPr lang="en-US" sz="1300" b="1" dirty="0" err="1" smtClean="0">
                <a:latin typeface="Candara" pitchFamily="34" charset="0"/>
              </a:rPr>
              <a:t>тор</a:t>
            </a:r>
            <a:r>
              <a:rPr lang="ru-RU" sz="1300" b="1" dirty="0" smtClean="0">
                <a:latin typeface="Candara" pitchFamily="34" charset="0"/>
              </a:rPr>
              <a:t>о</a:t>
            </a:r>
            <a:r>
              <a:rPr lang="en-US" sz="1300" b="1" dirty="0" smtClean="0">
                <a:latin typeface="Candara" pitchFamily="34" charset="0"/>
              </a:rPr>
              <a:t>е</a:t>
            </a:r>
            <a:r>
              <a:rPr lang="en-US" sz="1300" b="1" dirty="0">
                <a:latin typeface="Candara" pitchFamily="34" charset="0"/>
              </a:rPr>
              <a:t>)</a:t>
            </a:r>
            <a:r>
              <a:rPr lang="ru-RU" sz="1300" dirty="0">
                <a:latin typeface="Candara" pitchFamily="34" charset="0"/>
              </a:rPr>
              <a:t/>
            </a:r>
            <a:br>
              <a:rPr lang="ru-RU" sz="1300" dirty="0">
                <a:latin typeface="Candara" pitchFamily="34" charset="0"/>
              </a:rPr>
            </a:br>
            <a:r>
              <a:rPr lang="ru-RU" sz="1200" u="sng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Чтобы указать, неопределенное количество (на русском </a:t>
            </a:r>
            <a:r>
              <a:rPr lang="ru-RU" sz="1200" u="sng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немного, несколько, </a:t>
            </a:r>
            <a:r>
              <a:rPr lang="ru-RU" sz="1200" u="sng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...)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/>
            </a:r>
            <a:br>
              <a:rPr lang="ru-RU" sz="1200" dirty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</a:br>
            <a:r>
              <a:rPr lang="en-US" sz="1300" b="1" dirty="0">
                <a:latin typeface="Candara" pitchFamily="34" charset="0"/>
              </a:rPr>
              <a:t>Per </a:t>
            </a:r>
            <a:r>
              <a:rPr lang="en-US" sz="1300" b="1" dirty="0" err="1">
                <a:latin typeface="Candara" pitchFamily="34" charset="0"/>
              </a:rPr>
              <a:t>esempio</a:t>
            </a:r>
            <a:r>
              <a:rPr lang="en-US" sz="1300" b="1" dirty="0">
                <a:latin typeface="Candara" pitchFamily="34" charset="0"/>
              </a:rPr>
              <a:t>: </a:t>
            </a:r>
            <a:r>
              <a:rPr lang="en-US" sz="1300" b="1" dirty="0" smtClean="0">
                <a:latin typeface="Candara" pitchFamily="34" charset="0"/>
              </a:rPr>
              <a:t> </a:t>
            </a:r>
            <a:r>
              <a:rPr lang="en-US" sz="1300" b="1" dirty="0" err="1" smtClean="0">
                <a:latin typeface="Candara" pitchFamily="34" charset="0"/>
              </a:rPr>
              <a:t>Vado</a:t>
            </a:r>
            <a:r>
              <a:rPr lang="en-US" sz="1300" b="1" dirty="0" smtClean="0">
                <a:latin typeface="Candara" pitchFamily="34" charset="0"/>
              </a:rPr>
              <a:t> </a:t>
            </a:r>
            <a:r>
              <a:rPr lang="en-US" sz="1300" b="1" dirty="0">
                <a:latin typeface="Candara" pitchFamily="34" charset="0"/>
              </a:rPr>
              <a:t>a </a:t>
            </a:r>
            <a:r>
              <a:rPr lang="en-US" sz="1300" b="1" dirty="0" err="1">
                <a:latin typeface="Candara" pitchFamily="34" charset="0"/>
              </a:rPr>
              <a:t>comprare</a:t>
            </a:r>
            <a:r>
              <a:rPr lang="en-US" sz="1300" b="1" dirty="0">
                <a:latin typeface="Candara" pitchFamily="34" charset="0"/>
              </a:rPr>
              <a:t> DEL pane (</a:t>
            </a:r>
            <a:r>
              <a:rPr lang="en-US" sz="1300" b="1" dirty="0" err="1">
                <a:latin typeface="Candara" pitchFamily="34" charset="0"/>
              </a:rPr>
              <a:t>ancora</a:t>
            </a:r>
            <a:r>
              <a:rPr lang="en-US" sz="1300" b="1" dirty="0">
                <a:latin typeface="Candara" pitchFamily="34" charset="0"/>
              </a:rPr>
              <a:t> non so' </a:t>
            </a:r>
            <a:r>
              <a:rPr lang="en-US" sz="1300" b="1" dirty="0" err="1">
                <a:latin typeface="Candara" pitchFamily="34" charset="0"/>
              </a:rPr>
              <a:t>quanto</a:t>
            </a:r>
            <a:r>
              <a:rPr lang="en-US" sz="1300" b="1" dirty="0">
                <a:latin typeface="Candara" pitchFamily="34" charset="0"/>
              </a:rPr>
              <a:t>)</a:t>
            </a:r>
            <a:r>
              <a:rPr lang="ru-RU" sz="1300" dirty="0">
                <a:latin typeface="Candara" pitchFamily="34" charset="0"/>
              </a:rPr>
              <a:t/>
            </a:r>
            <a:br>
              <a:rPr lang="ru-RU" sz="1300" dirty="0">
                <a:latin typeface="Candara" pitchFamily="34" charset="0"/>
              </a:rPr>
            </a:br>
            <a:r>
              <a:rPr lang="en-US" sz="1300" b="1" dirty="0">
                <a:latin typeface="Candara" pitchFamily="34" charset="0"/>
              </a:rPr>
              <a:t> </a:t>
            </a:r>
            <a:r>
              <a:rPr lang="ru-RU" sz="1300" dirty="0">
                <a:latin typeface="Candara" pitchFamily="34" charset="0"/>
              </a:rPr>
              <a:t/>
            </a:r>
            <a:br>
              <a:rPr lang="ru-RU" sz="1300" dirty="0">
                <a:latin typeface="Candara" pitchFamily="34" charset="0"/>
              </a:rPr>
            </a:br>
            <a:r>
              <a:rPr lang="en-US" sz="1300" b="1" dirty="0">
                <a:latin typeface="Candara" pitchFamily="34" charset="0"/>
              </a:rPr>
              <a:t>2 Per </a:t>
            </a:r>
            <a:r>
              <a:rPr lang="en-US" sz="1300" b="1" dirty="0" err="1">
                <a:latin typeface="Candara" pitchFamily="34" charset="0"/>
              </a:rPr>
              <a:t>indicare</a:t>
            </a:r>
            <a:r>
              <a:rPr lang="en-US" sz="1300" b="1" dirty="0">
                <a:latin typeface="Candara" pitchFamily="34" charset="0"/>
              </a:rPr>
              <a:t> </a:t>
            </a:r>
            <a:r>
              <a:rPr lang="en-US" sz="1300" b="1" dirty="0" err="1">
                <a:latin typeface="Candara" pitchFamily="34" charset="0"/>
              </a:rPr>
              <a:t>quantita</a:t>
            </a:r>
            <a:r>
              <a:rPr lang="en-US" sz="1300" b="1" dirty="0">
                <a:latin typeface="Candara" pitchFamily="34" charset="0"/>
              </a:rPr>
              <a:t>' non </a:t>
            </a:r>
            <a:r>
              <a:rPr lang="en-US" sz="1300" b="1" dirty="0" err="1">
                <a:latin typeface="Candara" pitchFamily="34" charset="0"/>
              </a:rPr>
              <a:t>numerabili</a:t>
            </a:r>
            <a:r>
              <a:rPr lang="en-US" sz="1300" b="1" dirty="0">
                <a:latin typeface="Candara" pitchFamily="34" charset="0"/>
              </a:rPr>
              <a:t>, </a:t>
            </a:r>
            <a:r>
              <a:rPr lang="en-US" sz="1300" b="1" dirty="0" err="1">
                <a:latin typeface="Candara" pitchFamily="34" charset="0"/>
              </a:rPr>
              <a:t>dei</a:t>
            </a:r>
            <a:r>
              <a:rPr lang="en-US" sz="1300" b="1" dirty="0">
                <a:latin typeface="Candara" pitchFamily="34" charset="0"/>
              </a:rPr>
              <a:t> </a:t>
            </a:r>
            <a:r>
              <a:rPr lang="en-US" sz="1300" b="1" dirty="0" err="1">
                <a:latin typeface="Candara" pitchFamily="34" charset="0"/>
              </a:rPr>
              <a:t>liquidi</a:t>
            </a:r>
            <a:r>
              <a:rPr lang="en-US" sz="1300" b="1" dirty="0">
                <a:latin typeface="Candara" pitchFamily="34" charset="0"/>
              </a:rPr>
              <a:t>, </a:t>
            </a:r>
            <a:r>
              <a:rPr lang="en-US" sz="1300" b="1" dirty="0" err="1">
                <a:latin typeface="Candara" pitchFamily="34" charset="0"/>
              </a:rPr>
              <a:t>delle</a:t>
            </a:r>
            <a:r>
              <a:rPr lang="en-US" sz="1300" b="1" dirty="0">
                <a:latin typeface="Candara" pitchFamily="34" charset="0"/>
              </a:rPr>
              <a:t> </a:t>
            </a:r>
            <a:r>
              <a:rPr lang="en-US" sz="1300" b="1" dirty="0" err="1">
                <a:latin typeface="Candara" pitchFamily="34" charset="0"/>
              </a:rPr>
              <a:t>polveri</a:t>
            </a:r>
            <a:r>
              <a:rPr lang="en-US" sz="1300" b="1" dirty="0">
                <a:latin typeface="Candara" pitchFamily="34" charset="0"/>
              </a:rPr>
              <a:t>..</a:t>
            </a:r>
            <a:r>
              <a:rPr lang="ru-RU" sz="1300" dirty="0">
                <a:latin typeface="Candara" pitchFamily="34" charset="0"/>
              </a:rPr>
              <a:t/>
            </a:r>
            <a:br>
              <a:rPr lang="ru-RU" sz="1300" dirty="0">
                <a:latin typeface="Candara" pitchFamily="34" charset="0"/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Candara" pitchFamily="34" charset="0"/>
              </a:rPr>
              <a:t>С неисчисляемыми существительными (жидкость, порошок, крупа ...)</a:t>
            </a:r>
            <a:r>
              <a:rPr lang="ru-RU" sz="1300" dirty="0">
                <a:latin typeface="Candara" pitchFamily="34" charset="0"/>
              </a:rPr>
              <a:t/>
            </a:r>
            <a:br>
              <a:rPr lang="ru-RU" sz="1300" dirty="0">
                <a:latin typeface="Candara" pitchFamily="34" charset="0"/>
              </a:rPr>
            </a:br>
            <a:r>
              <a:rPr lang="en-US" sz="1300" b="1" dirty="0">
                <a:latin typeface="Candara" pitchFamily="34" charset="0"/>
              </a:rPr>
              <a:t>Per </a:t>
            </a:r>
            <a:r>
              <a:rPr lang="en-US" sz="1300" b="1" dirty="0" err="1">
                <a:latin typeface="Candara" pitchFamily="34" charset="0"/>
              </a:rPr>
              <a:t>esempio</a:t>
            </a:r>
            <a:r>
              <a:rPr lang="en-US" sz="1300" b="1" dirty="0">
                <a:latin typeface="Candara" pitchFamily="34" charset="0"/>
              </a:rPr>
              <a:t>: DELL' olio, </a:t>
            </a:r>
            <a:r>
              <a:rPr lang="en-US" sz="1300" b="1" dirty="0" smtClean="0">
                <a:latin typeface="Candara" pitchFamily="34" charset="0"/>
              </a:rPr>
              <a:t>DELLO </a:t>
            </a:r>
            <a:r>
              <a:rPr lang="en-US" sz="1300" b="1" dirty="0" err="1" smtClean="0">
                <a:latin typeface="Candara" pitchFamily="34" charset="0"/>
              </a:rPr>
              <a:t>zucchero</a:t>
            </a:r>
            <a:r>
              <a:rPr lang="en-US" sz="1300" b="1" dirty="0" smtClean="0">
                <a:latin typeface="Candara" pitchFamily="34" charset="0"/>
              </a:rPr>
              <a:t>, </a:t>
            </a:r>
            <a:r>
              <a:rPr lang="en-US" sz="1300" b="1" dirty="0">
                <a:latin typeface="Candara" pitchFamily="34" charset="0"/>
              </a:rPr>
              <a:t>DELLA farina ..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55179" y="476672"/>
            <a:ext cx="27136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L’articolo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partitivo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Gulim" pitchFamily="34" charset="-127"/>
                <a:cs typeface="Consolas" pitchFamily="49" charset="0"/>
              </a:rPr>
              <a:t> </a:t>
            </a:r>
            <a:endParaRPr lang="ru-RU" sz="28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817110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47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2525</TotalTime>
  <Words>25174</Words>
  <Application>Microsoft Office PowerPoint</Application>
  <PresentationFormat>Экран (4:3)</PresentationFormat>
  <Paragraphs>89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Gli articoli</vt:lpstr>
      <vt:lpstr>Презентация PowerPoint</vt:lpstr>
      <vt:lpstr> L’articolo determinativo si usa:                      [Определенная артикль используется:]   1. per indicare oggetti o persone specifici:  [Чтобы указать конкретные объекты или людей:] Questa è la macchina che ho comprato.  Это тот автомобиль, который я купил   2. con gli aggettivi e i pronomi possessivi:  [с притяжательными прилагательными и местоимениями:] Il mio lavoro mi piace. Мне нравится моя работа.   3. con i nomi astratti o di significato generale, compresi i colori: [с абстрактными или основными значениями, включая цвета:]  Io rispetto l‘amore.    Mi piace il bianco. Любовь не имеет возраста.  Я люблю белый.</vt:lpstr>
      <vt:lpstr>Презентация PowerPoint</vt:lpstr>
      <vt:lpstr>Презентация PowerPoint</vt:lpstr>
      <vt:lpstr>Презентация PowerPoint</vt:lpstr>
      <vt:lpstr>Презентация PowerPoint</vt:lpstr>
      <vt:lpstr>1 Per indicare una parte del tutto, (in russo не много, несколько, некоторое) Чтобы указать, неопределенное количество (на русском немного, несколько, ...) Per esempio:  Vado a comprare DEL pane (ancora non so' quanto)   2 Per indicare quantita' non numerabili, dei liquidi, delle polveri.. С неисчисляемыми существительными (жидкость, порошок, крупа ...) Per esempio: DELL' olio, DELLO zucchero, DELLA farina ..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ALFASHOOL.ORG</dc:creator>
  <cp:lastModifiedBy>ALFASHOOL.ORG</cp:lastModifiedBy>
  <cp:revision>90</cp:revision>
  <dcterms:created xsi:type="dcterms:W3CDTF">2018-01-29T18:25:33Z</dcterms:created>
  <dcterms:modified xsi:type="dcterms:W3CDTF">2018-03-16T16:22:42Z</dcterms:modified>
</cp:coreProperties>
</file>